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14"/>
  </p:notesMasterIdLst>
  <p:handoutMasterIdLst>
    <p:handoutMasterId r:id="rId15"/>
  </p:handoutMasterIdLst>
  <p:sldIdLst>
    <p:sldId id="257" r:id="rId2"/>
    <p:sldId id="258" r:id="rId3"/>
    <p:sldId id="259" r:id="rId4"/>
    <p:sldId id="268" r:id="rId5"/>
    <p:sldId id="267" r:id="rId6"/>
    <p:sldId id="269" r:id="rId7"/>
    <p:sldId id="270" r:id="rId8"/>
    <p:sldId id="273" r:id="rId9"/>
    <p:sldId id="271" r:id="rId10"/>
    <p:sldId id="272" r:id="rId11"/>
    <p:sldId id="274" r:id="rId12"/>
    <p:sldId id="260" r:id="rId13"/>
  </p:sldIdLst>
  <p:sldSz cx="12192000" cy="6858000"/>
  <p:notesSz cx="6858000" cy="9144000"/>
  <p:defaultTextStyle>
    <a:defPPr rtl="0">
      <a:defRPr lang="hr-h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>
        <p:scale>
          <a:sx n="66" d="100"/>
          <a:sy n="66" d="100"/>
        </p:scale>
        <p:origin x="628" y="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90" d="100"/>
          <a:sy n="90" d="100"/>
        </p:scale>
        <p:origin x="172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hr-HR" dirty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561226E-3433-4163-848C-18271A568924}" type="datetime1">
              <a:rPr lang="hr-HR" smtClean="0"/>
              <a:t>4.10.2026.</a:t>
            </a:fld>
            <a:endParaRPr lang="hr-HR" dirty="0"/>
          </a:p>
        </p:txBody>
      </p:sp>
      <p:sp>
        <p:nvSpPr>
          <p:cNvPr id="4" name="Rezervirano mjesto za podnožj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hr-HR" dirty="0"/>
          </a:p>
        </p:txBody>
      </p:sp>
      <p:sp>
        <p:nvSpPr>
          <p:cNvPr id="5" name="Rezervirano mjesto za broj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6438032-B9E0-494D-85BA-B474F0D54011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839185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hr-HR" noProof="0" dirty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0E69BCA-0384-4F94-941D-CEBC0C263696}" type="datetime1">
              <a:rPr lang="hr-HR" noProof="0" smtClean="0"/>
              <a:t>4.10.2026.</a:t>
            </a:fld>
            <a:endParaRPr lang="hr-HR" noProof="0" dirty="0"/>
          </a:p>
        </p:txBody>
      </p:sp>
      <p:sp>
        <p:nvSpPr>
          <p:cNvPr id="4" name="Rezervirano mjesto za sliku na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hr-HR" noProof="0" dirty="0"/>
          </a:p>
        </p:txBody>
      </p:sp>
      <p:sp>
        <p:nvSpPr>
          <p:cNvPr id="5" name="Rezervirano mjesto za bilješk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hr-HR" noProof="0" dirty="0"/>
              <a:t>Kliknite da biste uredili stilove teksta matrice</a:t>
            </a:r>
          </a:p>
          <a:p>
            <a:pPr lvl="1" rtl="0"/>
            <a:r>
              <a:rPr lang="hr-HR" noProof="0" dirty="0"/>
              <a:t>Druga razina</a:t>
            </a:r>
          </a:p>
          <a:p>
            <a:pPr lvl="2" rtl="0"/>
            <a:r>
              <a:rPr lang="hr-HR" noProof="0" dirty="0"/>
              <a:t>Treća razina</a:t>
            </a:r>
          </a:p>
          <a:p>
            <a:pPr lvl="3" rtl="0"/>
            <a:r>
              <a:rPr lang="hr-HR" noProof="0" dirty="0"/>
              <a:t>Četvrta razina</a:t>
            </a:r>
          </a:p>
          <a:p>
            <a:pPr lvl="4" rtl="0"/>
            <a:r>
              <a:rPr lang="hr-HR" noProof="0" dirty="0"/>
              <a:t>Peta razina</a:t>
            </a:r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hr-HR" noProof="0" dirty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7764AD8-5229-44E4-9BAC-D1182B1E95E5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5958918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7764AD8-5229-44E4-9BAC-D1182B1E95E5}" type="slidenum">
              <a:rPr lang="hr-HR" smtClean="0"/>
              <a:t>1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0297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hr-HR" smtClean="0"/>
              <a:t>2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592124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hr-HR" smtClean="0"/>
              <a:t>3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882391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hr-HR" smtClean="0"/>
              <a:t>4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57829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hr-HR" smtClean="0"/>
              <a:t>5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3455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hr-HR" smtClean="0"/>
              <a:t>6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6644806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hr-HR" smtClean="0"/>
              <a:t>7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05048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hr-HR" smtClean="0"/>
              <a:t>8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998940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hr-HR" smtClean="0"/>
              <a:t>9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230227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hr-HR" smtClean="0"/>
              <a:t>10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481185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hr-HR" smtClean="0"/>
              <a:t>11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693789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7764AD8-5229-44E4-9BAC-D1182B1E95E5}" type="slidenum">
              <a:rPr lang="hr-HR" smtClean="0"/>
              <a:t>12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88156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avokutnik 10"/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r-HR" noProof="0" dirty="0"/>
          </a:p>
        </p:txBody>
      </p:sp>
      <p:pic>
        <p:nvPicPr>
          <p:cNvPr id="12" name="Slika 11" descr="Na lijevoj strani nalazi se krupni plan ruku na tipkovnici, a na desnoj strani tri lica u krupnom planu"/>
          <p:cNvPicPr>
            <a:picLocks noChangeAspect="1"/>
          </p:cNvPicPr>
          <p:nvPr userDrawn="1"/>
        </p:nvPicPr>
        <p:blipFill rotWithShape="1">
          <a:blip r:embed="rId2"/>
          <a:srcRect t="5040" b="1624"/>
          <a:stretch/>
        </p:blipFill>
        <p:spPr>
          <a:xfrm>
            <a:off x="3048" y="1"/>
            <a:ext cx="12188952" cy="6400800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2" name="Naslov 1"/>
          <p:cNvSpPr>
            <a:spLocks noGrp="1"/>
          </p:cNvSpPr>
          <p:nvPr userDrawn="1">
            <p:ph type="ctrTitle"/>
          </p:nvPr>
        </p:nvSpPr>
        <p:spPr>
          <a:xfrm>
            <a:off x="76200" y="2295843"/>
            <a:ext cx="5970037" cy="2387600"/>
          </a:xfrm>
        </p:spPr>
        <p:txBody>
          <a:bodyPr rtlCol="0"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pPr rtl="0"/>
            <a:r>
              <a:rPr lang="hr-HR" noProof="0"/>
              <a:t>Kliknite da biste uredili stil naslova matrice</a:t>
            </a:r>
            <a:endParaRPr lang="hr-HR" noProof="0" dirty="0"/>
          </a:p>
        </p:txBody>
      </p:sp>
      <p:sp>
        <p:nvSpPr>
          <p:cNvPr id="3" name="Podnaslov 2"/>
          <p:cNvSpPr>
            <a:spLocks noGrp="1"/>
          </p:cNvSpPr>
          <p:nvPr userDrawn="1">
            <p:ph type="subTitle" idx="1"/>
          </p:nvPr>
        </p:nvSpPr>
        <p:spPr>
          <a:xfrm>
            <a:off x="76200" y="4856481"/>
            <a:ext cx="5970037" cy="1655762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hr-HR" noProof="0"/>
              <a:t>Kliknite da biste uredili stil podnaslova matrice</a:t>
            </a:r>
            <a:endParaRPr lang="hr-HR" noProof="0" dirty="0"/>
          </a:p>
        </p:txBody>
      </p:sp>
      <p:sp>
        <p:nvSpPr>
          <p:cNvPr id="10" name="Rezervirano mjesto za datum 3"/>
          <p:cNvSpPr>
            <a:spLocks noGrp="1"/>
          </p:cNvSpPr>
          <p:nvPr userDrawn="1"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rtl="0"/>
            <a:fld id="{7B8A48D3-CE36-4739-BA63-6AA6C527D1D5}" type="datetime1">
              <a:rPr lang="hr-HR" noProof="0" smtClean="0"/>
              <a:t>4.10.2026.</a:t>
            </a:fld>
            <a:endParaRPr lang="hr-HR" noProof="0" dirty="0"/>
          </a:p>
        </p:txBody>
      </p:sp>
      <p:sp>
        <p:nvSpPr>
          <p:cNvPr id="14" name="Rezervirano mjesto za podnožje 4"/>
          <p:cNvSpPr>
            <a:spLocks noGrp="1"/>
          </p:cNvSpPr>
          <p:nvPr userDrawn="1"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rtl="0"/>
            <a:r>
              <a:rPr lang="hr-HR" noProof="0" dirty="0"/>
              <a:t>Dodajte podnožje</a:t>
            </a:r>
          </a:p>
        </p:txBody>
      </p:sp>
      <p:sp>
        <p:nvSpPr>
          <p:cNvPr id="15" name="Rezervirano mjesto za broj slajda 5"/>
          <p:cNvSpPr>
            <a:spLocks noGrp="1"/>
          </p:cNvSpPr>
          <p:nvPr userDrawn="1"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rtl="0"/>
            <a:fld id="{0C8C4CCD-1362-4CC7-BA2D-0BEF6B3ABFE9}" type="slidenum">
              <a:rPr lang="hr-HR" noProof="0" smtClean="0"/>
              <a:pPr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240807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/>
              <a:t>Kliknite da biste uredili stil naslova matrice</a:t>
            </a:r>
            <a:endParaRPr lang="hr-HR" noProof="0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hr-HR" noProof="0"/>
              <a:t>Kliknite da biste uredili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 stilove teksta</a:t>
            </a:r>
            <a:endParaRPr lang="hr-HR" noProof="0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7D72039-3900-4C26-B676-1F1ECE46BD5F}" type="datetime1">
              <a:rPr lang="hr-HR" noProof="0" smtClean="0"/>
              <a:t>4.10.2026.</a:t>
            </a:fld>
            <a:endParaRPr lang="hr-HR" noProof="0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/>
              <a:t>Dodajte podnožje</a:t>
            </a:r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401006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62262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hr-HR" noProof="0"/>
              <a:t>Kliknite da biste uredili stil naslova matrice</a:t>
            </a:r>
            <a:endParaRPr lang="hr-HR" noProof="0" dirty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hr-HR" noProof="0"/>
              <a:t>Kliknite da biste uredili matrice</a:t>
            </a:r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647133D-B7F3-4482-8F6D-634E5CB197B0}" type="datetime1">
              <a:rPr lang="hr-HR" noProof="0" smtClean="0"/>
              <a:t>4.10.2026.</a:t>
            </a:fld>
            <a:endParaRPr lang="hr-HR" noProof="0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/>
              <a:t>Dodajte podnožje</a:t>
            </a:r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6882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/>
              <a:t>Kliknite da biste uredili stil naslova matrice</a:t>
            </a:r>
            <a:endParaRPr lang="hr-HR" noProof="0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/>
          </p:nvPr>
        </p:nvSpPr>
        <p:spPr>
          <a:xfrm>
            <a:off x="838200" y="2933699"/>
            <a:ext cx="5181600" cy="3243263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hr-HR" noProof="0"/>
              <a:t>Kliknite da biste uredili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 stilove teksta</a:t>
            </a:r>
            <a:endParaRPr lang="hr-HR" noProof="0" dirty="0"/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2"/>
          </p:nvPr>
        </p:nvSpPr>
        <p:spPr>
          <a:xfrm>
            <a:off x="6172200" y="2933699"/>
            <a:ext cx="5181600" cy="3243263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hr-HR" noProof="0"/>
              <a:t>Kliknite da biste uredili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 stilove teksta</a:t>
            </a:r>
            <a:endParaRPr lang="hr-HR" noProof="0" dirty="0"/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C51F48D-A520-48C9-9E9F-6AC2BE33C90F}" type="datetime1">
              <a:rPr lang="hr-HR" noProof="0" smtClean="0"/>
              <a:t>4.10.2026.</a:t>
            </a:fld>
            <a:endParaRPr lang="hr-HR" noProof="0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/>
              <a:t>Dodajte podnožje</a:t>
            </a:r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292684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447800"/>
            <a:ext cx="10515600" cy="1143000"/>
          </a:xfrm>
        </p:spPr>
        <p:txBody>
          <a:bodyPr rtlCol="0"/>
          <a:lstStyle/>
          <a:p>
            <a:pPr rtl="0"/>
            <a:r>
              <a:rPr lang="hr-HR" noProof="0"/>
              <a:t>Kliknite da biste uredili stil naslova matrice</a:t>
            </a:r>
            <a:endParaRPr lang="hr-HR" noProof="0" dirty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831850" y="2788737"/>
            <a:ext cx="5156200" cy="641350"/>
          </a:xfrm>
        </p:spPr>
        <p:txBody>
          <a:bodyPr rtlCol="0" anchor="b"/>
          <a:lstStyle>
            <a:lvl1pPr marL="0" indent="0">
              <a:lnSpc>
                <a:spcPct val="8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r-HR" noProof="0"/>
              <a:t>Kliknite da biste uredili matrice</a:t>
            </a:r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2"/>
          </p:nvPr>
        </p:nvSpPr>
        <p:spPr>
          <a:xfrm>
            <a:off x="831850" y="3493588"/>
            <a:ext cx="5156200" cy="2678612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hr-HR" noProof="0"/>
              <a:t>Kliknite da biste uredili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 stilove teksta</a:t>
            </a:r>
            <a:endParaRPr lang="hr-HR" noProof="0" dirty="0"/>
          </a:p>
        </p:txBody>
      </p:sp>
      <p:sp>
        <p:nvSpPr>
          <p:cNvPr id="5" name="Rezervirano mjesto za tekst 4"/>
          <p:cNvSpPr>
            <a:spLocks noGrp="1"/>
          </p:cNvSpPr>
          <p:nvPr>
            <p:ph type="body" sz="quarter" idx="3"/>
          </p:nvPr>
        </p:nvSpPr>
        <p:spPr>
          <a:xfrm>
            <a:off x="6189663" y="2788737"/>
            <a:ext cx="5157787" cy="641350"/>
          </a:xfrm>
        </p:spPr>
        <p:txBody>
          <a:bodyPr rtlCol="0" anchor="b"/>
          <a:lstStyle>
            <a:lvl1pPr marL="0" indent="0">
              <a:lnSpc>
                <a:spcPct val="8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r-HR" noProof="0"/>
              <a:t>Kliknite da biste uredili matrice</a:t>
            </a:r>
          </a:p>
        </p:txBody>
      </p:sp>
      <p:sp>
        <p:nvSpPr>
          <p:cNvPr id="6" name="Rezervirano mjesto za sadržaj 5"/>
          <p:cNvSpPr>
            <a:spLocks noGrp="1"/>
          </p:cNvSpPr>
          <p:nvPr>
            <p:ph sz="quarter" idx="4"/>
          </p:nvPr>
        </p:nvSpPr>
        <p:spPr>
          <a:xfrm>
            <a:off x="6189663" y="3493588"/>
            <a:ext cx="5157787" cy="2678612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hr-HR" noProof="0"/>
              <a:t>Kliknite da biste uredili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 stilove teksta</a:t>
            </a:r>
            <a:endParaRPr lang="hr-HR" noProof="0" dirty="0"/>
          </a:p>
        </p:txBody>
      </p:sp>
      <p:sp>
        <p:nvSpPr>
          <p:cNvPr id="7" name="Rezervirano mjesto za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936EAF2-AF3B-484C-B7EB-6F42B378D346}" type="datetime1">
              <a:rPr lang="hr-HR" noProof="0" smtClean="0"/>
              <a:t>4.10.2026.</a:t>
            </a:fld>
            <a:endParaRPr lang="hr-HR" noProof="0" dirty="0"/>
          </a:p>
        </p:txBody>
      </p:sp>
      <p:sp>
        <p:nvSpPr>
          <p:cNvPr id="8" name="Rezervirano mjesto za podnožj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/>
              <a:t>Dodajte podnožje</a:t>
            </a:r>
          </a:p>
        </p:txBody>
      </p:sp>
      <p:sp>
        <p:nvSpPr>
          <p:cNvPr id="9" name="Rezervirano mjesto za broj slajd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132810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/>
              <a:t>Kliknite da biste uredili stil naslova matrice</a:t>
            </a:r>
            <a:endParaRPr lang="hr-HR" noProof="0" dirty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EF66BCB-0AF9-47D6-A44A-7D92B25C26DE}" type="datetime1">
              <a:rPr lang="hr-HR" noProof="0" smtClean="0"/>
              <a:t>4.10.2026.</a:t>
            </a:fld>
            <a:endParaRPr lang="hr-HR" noProof="0" dirty="0"/>
          </a:p>
        </p:txBody>
      </p:sp>
      <p:sp>
        <p:nvSpPr>
          <p:cNvPr id="4" name="Rezervirano mjesto za podnožj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/>
              <a:t>Dodajte podnožje</a:t>
            </a:r>
          </a:p>
        </p:txBody>
      </p:sp>
      <p:sp>
        <p:nvSpPr>
          <p:cNvPr id="5" name="Rezervirano mjesto za broj slajd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04530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84362D-88E5-490E-BB7D-04205C83E5B0}" type="datetime1">
              <a:rPr lang="hr-HR" noProof="0" smtClean="0"/>
              <a:t>4.10.2026.</a:t>
            </a:fld>
            <a:endParaRPr lang="hr-HR" noProof="0" dirty="0"/>
          </a:p>
        </p:txBody>
      </p:sp>
      <p:sp>
        <p:nvSpPr>
          <p:cNvPr id="3" name="Rezervirano mjesto za podnožj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/>
              <a:t>Dodajte podnožje</a:t>
            </a:r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290004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14478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hr-HR" noProof="0"/>
              <a:t>Kliknite da biste uredili stil naslova matrice</a:t>
            </a:r>
            <a:endParaRPr lang="hr-HR" noProof="0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>
          <a:xfrm>
            <a:off x="5183188" y="1817649"/>
            <a:ext cx="6172200" cy="4355629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hr-HR" noProof="0"/>
              <a:t>Kliknite da biste uredili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 stilove teksta</a:t>
            </a:r>
            <a:endParaRPr lang="hr-HR" noProof="0" dirty="0"/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/>
          </p:nvPr>
        </p:nvSpPr>
        <p:spPr>
          <a:xfrm>
            <a:off x="838200" y="3133494"/>
            <a:ext cx="3932237" cy="3062086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r-HR" noProof="0"/>
              <a:t>Kliknite da biste uredili matrice</a:t>
            </a:r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CE5C08-9D79-452E-B6D1-94190611A98C}" type="datetime1">
              <a:rPr lang="hr-HR" noProof="0" smtClean="0"/>
              <a:t>4.10.2026.</a:t>
            </a:fld>
            <a:endParaRPr lang="hr-HR" noProof="0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/>
              <a:t>Dodajte podnožje</a:t>
            </a:r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212563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14478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hr-HR" noProof="0"/>
              <a:t>Kliknite da biste uredili stil naslova matrice</a:t>
            </a:r>
            <a:endParaRPr lang="hr-HR" noProof="0" dirty="0"/>
          </a:p>
        </p:txBody>
      </p:sp>
      <p:sp>
        <p:nvSpPr>
          <p:cNvPr id="3" name="Rezervirano mjesto za sliku 2" descr="Prazno rezervirano mjesto za dodavanje slike. Kliknite rezervirano mjesto i odaberite sliku koju želite dodati"/>
          <p:cNvSpPr>
            <a:spLocks noGrp="1"/>
          </p:cNvSpPr>
          <p:nvPr>
            <p:ph type="pic" idx="1"/>
          </p:nvPr>
        </p:nvSpPr>
        <p:spPr>
          <a:xfrm>
            <a:off x="5183188" y="1447800"/>
            <a:ext cx="6172200" cy="47244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hr-HR" noProof="0" dirty="0"/>
              <a:t>Kliknite ikonu da biste dodali  sliku</a:t>
            </a:r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/>
          </p:nvPr>
        </p:nvSpPr>
        <p:spPr>
          <a:xfrm>
            <a:off x="839788" y="3133494"/>
            <a:ext cx="3932237" cy="3038706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r-HR" noProof="0"/>
              <a:t>Kliknite da biste uredili matrice</a:t>
            </a:r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279B746-6861-416F-9A76-18A76A8EF372}" type="datetime1">
              <a:rPr lang="hr-HR" noProof="0" smtClean="0"/>
              <a:t>4.10.2026.</a:t>
            </a:fld>
            <a:endParaRPr lang="hr-HR" noProof="0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/>
              <a:t>Dodajte podnožje</a:t>
            </a:r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267856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/>
              <a:t>Kliknite da biste uredili stil naslova matrice</a:t>
            </a:r>
            <a:endParaRPr lang="hr-HR" noProof="0" dirty="0"/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/>
          </p:nvPr>
        </p:nvSpPr>
        <p:spPr>
          <a:xfrm>
            <a:off x="838200" y="2933700"/>
            <a:ext cx="10515600" cy="3221890"/>
          </a:xfrm>
        </p:spPr>
        <p:txBody>
          <a:bodyPr vert="eaVert" rtlCol="0"/>
          <a:lstStyle/>
          <a:p>
            <a:pPr lvl="0" rtl="0"/>
            <a:r>
              <a:rPr lang="hr-HR" noProof="0"/>
              <a:t>Kliknite da biste uredili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 stilove teksta</a:t>
            </a:r>
            <a:endParaRPr lang="hr-HR" noProof="0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22740A4-0262-464A-B536-813BCF7AF795}" type="datetime1">
              <a:rPr lang="hr-HR" noProof="0" smtClean="0"/>
              <a:t>4.10.2026.</a:t>
            </a:fld>
            <a:endParaRPr lang="hr-HR" noProof="0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/>
              <a:t>Dodajte podnožje</a:t>
            </a:r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100455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724900" y="1447799"/>
            <a:ext cx="2628900" cy="4729163"/>
          </a:xfrm>
        </p:spPr>
        <p:txBody>
          <a:bodyPr vert="eaVert" rtlCol="0"/>
          <a:lstStyle/>
          <a:p>
            <a:pPr rtl="0"/>
            <a:r>
              <a:rPr lang="hr-HR" noProof="0"/>
              <a:t>Kliknite da biste uredili stil naslova matrice</a:t>
            </a:r>
            <a:endParaRPr lang="hr-HR" noProof="0" dirty="0"/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/>
          </p:nvPr>
        </p:nvSpPr>
        <p:spPr>
          <a:xfrm>
            <a:off x="838200" y="1447799"/>
            <a:ext cx="7734300" cy="4729163"/>
          </a:xfrm>
        </p:spPr>
        <p:txBody>
          <a:bodyPr vert="eaVert" rtlCol="0"/>
          <a:lstStyle/>
          <a:p>
            <a:pPr lvl="0" rtl="0"/>
            <a:r>
              <a:rPr lang="hr-HR" noProof="0"/>
              <a:t>Kliknite da biste uredili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 stilove teksta</a:t>
            </a:r>
            <a:endParaRPr lang="hr-HR" noProof="0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176E690-9989-4078-B7E0-4CE9BD29EC11}" type="datetime1">
              <a:rPr lang="hr-HR" noProof="0" smtClean="0"/>
              <a:t>4.10.2026.</a:t>
            </a:fld>
            <a:endParaRPr lang="hr-HR" noProof="0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/>
              <a:t>Dodajte podnožje</a:t>
            </a:r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C8C4CCD-1362-4CC7-BA2D-0BEF6B3ABFE9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222103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/>
          <p:cNvGrpSpPr/>
          <p:nvPr userDrawn="1"/>
        </p:nvGrpSpPr>
        <p:grpSpPr>
          <a:xfrm>
            <a:off x="3048" y="-5407"/>
            <a:ext cx="12188952" cy="6863407"/>
            <a:chOff x="3048" y="-5407"/>
            <a:chExt cx="12188952" cy="6863407"/>
          </a:xfrm>
        </p:grpSpPr>
        <p:sp>
          <p:nvSpPr>
            <p:cNvPr id="12" name="Pravokutnik 11"/>
            <p:cNvSpPr/>
            <p:nvPr userDrawn="1"/>
          </p:nvSpPr>
          <p:spPr>
            <a:xfrm>
              <a:off x="3048" y="6311900"/>
              <a:ext cx="12188952" cy="546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hr-HR" noProof="0" dirty="0"/>
            </a:p>
          </p:txBody>
        </p:sp>
        <p:sp>
          <p:nvSpPr>
            <p:cNvPr id="13" name="Pravokutnik 12"/>
            <p:cNvSpPr/>
            <p:nvPr userDrawn="1"/>
          </p:nvSpPr>
          <p:spPr>
            <a:xfrm>
              <a:off x="3048" y="-5407"/>
              <a:ext cx="12188952" cy="136730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hr-HR" noProof="0" dirty="0"/>
            </a:p>
          </p:txBody>
        </p:sp>
      </p:grpSp>
      <p:pic>
        <p:nvPicPr>
          <p:cNvPr id="14" name="Slika 13" descr="Na lijevoj strani nalazi se krupni plan ruku na tipkovnici, a na desnoj strani tri lica u krupnom planu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740"/>
          <a:stretch/>
        </p:blipFill>
        <p:spPr>
          <a:xfrm>
            <a:off x="2620347" y="-7553"/>
            <a:ext cx="6964163" cy="13716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2" name="Rezervirano mjesto za naslov 1"/>
          <p:cNvSpPr>
            <a:spLocks noGrp="1"/>
          </p:cNvSpPr>
          <p:nvPr userDrawn="1">
            <p:ph type="title"/>
          </p:nvPr>
        </p:nvSpPr>
        <p:spPr>
          <a:xfrm>
            <a:off x="838200" y="14478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hr-HR" noProof="0" dirty="0"/>
              <a:t>Kliknite da biste uredili stil naslova matrice</a:t>
            </a:r>
          </a:p>
        </p:txBody>
      </p:sp>
      <p:sp>
        <p:nvSpPr>
          <p:cNvPr id="3" name="Rezervirano mjesto za tekst 2"/>
          <p:cNvSpPr>
            <a:spLocks noGrp="1"/>
          </p:cNvSpPr>
          <p:nvPr userDrawn="1">
            <p:ph type="body" idx="1"/>
          </p:nvPr>
        </p:nvSpPr>
        <p:spPr>
          <a:xfrm>
            <a:off x="838200" y="2955073"/>
            <a:ext cx="10515600" cy="3221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hr-HR" noProof="0" dirty="0"/>
              <a:t>Kliknite da biste uredili stilove teksta matrice</a:t>
            </a:r>
          </a:p>
          <a:p>
            <a:pPr lvl="1" rtl="0"/>
            <a:r>
              <a:rPr lang="hr-HR" noProof="0" dirty="0"/>
              <a:t>Druga razina</a:t>
            </a:r>
          </a:p>
          <a:p>
            <a:pPr lvl="2" rtl="0"/>
            <a:r>
              <a:rPr lang="hr-HR" noProof="0" dirty="0"/>
              <a:t>Treća razina</a:t>
            </a:r>
          </a:p>
          <a:p>
            <a:pPr lvl="3" rtl="0"/>
            <a:r>
              <a:rPr lang="hr-HR" noProof="0" dirty="0"/>
              <a:t>Četvrta razina</a:t>
            </a:r>
          </a:p>
          <a:p>
            <a:pPr lvl="4" rtl="0"/>
            <a:r>
              <a:rPr lang="hr-HR" noProof="0" dirty="0"/>
              <a:t>Peta razina</a:t>
            </a:r>
          </a:p>
        </p:txBody>
      </p:sp>
      <p:sp>
        <p:nvSpPr>
          <p:cNvPr id="4" name="Rezervirano mjesto za datum 3"/>
          <p:cNvSpPr>
            <a:spLocks noGrp="1"/>
          </p:cNvSpPr>
          <p:nvPr userDrawn="1"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rtl="0"/>
            <a:fld id="{FD47F200-2DAD-4C39-9504-3B3F388AEA23}" type="datetime1">
              <a:rPr lang="hr-HR" noProof="0" smtClean="0"/>
              <a:t>4.10.2026.</a:t>
            </a:fld>
            <a:endParaRPr lang="hr-HR" noProof="0" dirty="0"/>
          </a:p>
        </p:txBody>
      </p:sp>
      <p:sp>
        <p:nvSpPr>
          <p:cNvPr id="5" name="Rezervirano mjesto za podnožje 4"/>
          <p:cNvSpPr>
            <a:spLocks noGrp="1"/>
          </p:cNvSpPr>
          <p:nvPr userDrawn="1"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rtl="0"/>
            <a:r>
              <a:rPr lang="hr-HR" noProof="0" dirty="0"/>
              <a:t>Dodajte podnožje</a:t>
            </a:r>
          </a:p>
        </p:txBody>
      </p:sp>
      <p:sp>
        <p:nvSpPr>
          <p:cNvPr id="6" name="Rezervirano mjesto za broj slajda 5"/>
          <p:cNvSpPr>
            <a:spLocks noGrp="1"/>
          </p:cNvSpPr>
          <p:nvPr userDrawn="1"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rtl="0"/>
            <a:fld id="{0C8C4CCD-1362-4CC7-BA2D-0BEF6B3ABFE9}" type="slidenum">
              <a:rPr lang="hr-HR" noProof="0" smtClean="0"/>
              <a:pPr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257806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0" algn="l" defTabSz="914400" rtl="0" eaLnBrk="1" latinLnBrk="0" hangingPunct="1">
        <a:lnSpc>
          <a:spcPct val="90000"/>
        </a:lnSpc>
        <a:spcBef>
          <a:spcPct val="30000"/>
        </a:spcBef>
        <a:buClr>
          <a:schemeClr val="accent1">
            <a:lumMod val="50000"/>
          </a:schemeClr>
        </a:buClr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848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orient="horz" pos="912" userDrawn="1">
          <p15:clr>
            <a:srgbClr val="F26B43"/>
          </p15:clr>
        </p15:guide>
        <p15:guide id="3" orient="horz" pos="3888" userDrawn="1">
          <p15:clr>
            <a:srgbClr val="F26B43"/>
          </p15:clr>
        </p15:guide>
        <p15:guide id="4" pos="648" userDrawn="1">
          <p15:clr>
            <a:srgbClr val="F26B43"/>
          </p15:clr>
        </p15:guide>
        <p15:guide id="5" pos="7152" userDrawn="1">
          <p15:clr>
            <a:srgbClr val="F26B43"/>
          </p15:clr>
        </p15:guide>
        <p15:guide id="6" orient="horz" pos="4104" userDrawn="1">
          <p15:clr>
            <a:srgbClr val="F26B43"/>
          </p15:clr>
        </p15:guide>
        <p15:guide id="7" orient="horz" pos="422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sunflower-sunflower-field-flowers-3550693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rJ_fRD6HC40?feature=oembed" TargetMode="Externa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 bwMode="ltGray">
          <a:xfrm>
            <a:off x="0" y="2533348"/>
            <a:ext cx="7077694" cy="3416189"/>
          </a:xfrm>
        </p:spPr>
        <p:txBody>
          <a:bodyPr rtlCol="0"/>
          <a:lstStyle/>
          <a:p>
            <a:pPr rtl="0"/>
            <a:r>
              <a:rPr lang="hr-HR" sz="3200" dirty="0"/>
              <a:t>              Upute za izradu </a:t>
            </a:r>
            <a:br>
              <a:rPr lang="hr-HR" sz="3200" dirty="0"/>
            </a:br>
            <a:r>
              <a:rPr lang="hr-HR" sz="3200" dirty="0"/>
              <a:t>              Power point prezentacije</a:t>
            </a:r>
            <a:br>
              <a:rPr lang="hr-HR" sz="3200" dirty="0"/>
            </a:br>
            <a:r>
              <a:rPr lang="hr-HR" dirty="0"/>
              <a:t>                </a:t>
            </a:r>
            <a:r>
              <a:rPr lang="hr-HR" sz="3200" dirty="0"/>
              <a:t>mr. sc. Gabrijela Marin</a:t>
            </a:r>
          </a:p>
        </p:txBody>
      </p:sp>
    </p:spTree>
    <p:extLst>
      <p:ext uri="{BB962C8B-B14F-4D97-AF65-F5344CB8AC3E}">
        <p14:creationId xmlns:p14="http://schemas.microsoft.com/office/powerpoint/2010/main" val="318159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hr-HR" dirty="0"/>
              <a:t>Sadržaj:</a:t>
            </a:r>
          </a:p>
        </p:txBody>
      </p:sp>
      <p:sp>
        <p:nvSpPr>
          <p:cNvPr id="10" name="Rezervirano mjesto sadržaja 9">
            <a:extLst>
              <a:ext uri="{FF2B5EF4-FFF2-40B4-BE49-F238E27FC236}">
                <a16:creationId xmlns:a16="http://schemas.microsoft.com/office/drawing/2014/main" id="{8ADCE70B-B3B9-49B4-8997-2A1EBC990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200" dirty="0"/>
              <a:t>prethodna priprema</a:t>
            </a:r>
          </a:p>
          <a:p>
            <a:r>
              <a:rPr lang="hr-HR" sz="3200" dirty="0"/>
              <a:t>oblikovanje prezentacije</a:t>
            </a:r>
          </a:p>
          <a:p>
            <a:r>
              <a:rPr lang="hr-HR" sz="3200" dirty="0"/>
              <a:t>javno izlaganje</a:t>
            </a:r>
          </a:p>
        </p:txBody>
      </p:sp>
    </p:spTree>
    <p:extLst>
      <p:ext uri="{BB962C8B-B14F-4D97-AF65-F5344CB8AC3E}">
        <p14:creationId xmlns:p14="http://schemas.microsoft.com/office/powerpoint/2010/main" val="175435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hr-HR" dirty="0"/>
              <a:t>1. Prethodna priprema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hr-HR" sz="3200" dirty="0"/>
              <a:t>Koja je namjena prezentacije?</a:t>
            </a:r>
          </a:p>
          <a:p>
            <a:pPr rtl="0"/>
            <a:r>
              <a:rPr lang="hr-HR" sz="3200" dirty="0"/>
              <a:t>Gdje ću pronaći potrebne podatke?</a:t>
            </a:r>
          </a:p>
          <a:p>
            <a:r>
              <a:rPr lang="hr-HR" sz="3200" dirty="0"/>
              <a:t>Koje sadržaje ću izdvojiti?</a:t>
            </a:r>
          </a:p>
          <a:p>
            <a:pPr rtl="0"/>
            <a:r>
              <a:rPr lang="hr-HR" sz="3200" dirty="0"/>
              <a:t>Jesu li sadržaji primjereni?</a:t>
            </a:r>
          </a:p>
          <a:p>
            <a:pPr rtl="0"/>
            <a:r>
              <a:rPr lang="hr-HR" sz="3200" dirty="0"/>
              <a:t>Vrijeme trajanje izlaganja?</a:t>
            </a:r>
          </a:p>
        </p:txBody>
      </p:sp>
    </p:spTree>
    <p:extLst>
      <p:ext uri="{BB962C8B-B14F-4D97-AF65-F5344CB8AC3E}">
        <p14:creationId xmlns:p14="http://schemas.microsoft.com/office/powerpoint/2010/main" val="28144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hr-HR" dirty="0"/>
              <a:t>2. Oblikovanje prezentacije - DIZAJN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>
          <a:xfrm>
            <a:off x="838199" y="2955073"/>
            <a:ext cx="10965873" cy="3221890"/>
          </a:xfrm>
        </p:spPr>
        <p:txBody>
          <a:bodyPr rtlCol="0">
            <a:normAutofit/>
          </a:bodyPr>
          <a:lstStyle/>
          <a:p>
            <a:pPr rtl="0"/>
            <a:r>
              <a:rPr lang="hr-HR" sz="3200" dirty="0"/>
              <a:t>koristiti jednostavan dizajn</a:t>
            </a:r>
          </a:p>
          <a:p>
            <a:pPr rtl="0"/>
            <a:r>
              <a:rPr lang="hr-HR" sz="3200" dirty="0"/>
              <a:t>jedan dizajn u cijeloj prezentaciji</a:t>
            </a:r>
          </a:p>
          <a:p>
            <a:pPr rtl="0"/>
            <a:r>
              <a:rPr lang="hr-HR" sz="3200" dirty="0"/>
              <a:t>izbjegavati dizajn koji prekriva dijelove teksta ili cijeli tekst</a:t>
            </a:r>
          </a:p>
          <a:p>
            <a:r>
              <a:rPr lang="hr-HR" sz="3200" dirty="0"/>
              <a:t>izbjegavati dizajn koji bi mogao usmjeriti pažnju na nepotrebne detalje</a:t>
            </a:r>
          </a:p>
          <a:p>
            <a:pPr marL="0" indent="0" rtl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984274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hr-HR" dirty="0"/>
              <a:t>2. Oblikovanje prezentacije - SADRŽAJ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hr-HR" sz="3200" dirty="0"/>
              <a:t>ovisno o dobi učenika</a:t>
            </a:r>
          </a:p>
          <a:p>
            <a:pPr rtl="0"/>
            <a:r>
              <a:rPr lang="hr-HR" sz="3200" dirty="0"/>
              <a:t>ovisno o predznanju učenika</a:t>
            </a:r>
          </a:p>
          <a:p>
            <a:pPr rtl="0"/>
            <a:r>
              <a:rPr lang="hr-HR" sz="3200" dirty="0"/>
              <a:t>podatci trebaju biti znanstveno točni, aktualni i zanimljivi</a:t>
            </a:r>
          </a:p>
          <a:p>
            <a:pPr rtl="0"/>
            <a:r>
              <a:rPr lang="hr-HR" sz="3200" dirty="0"/>
              <a:t>podatci se navode logičkim slijedom</a:t>
            </a:r>
          </a:p>
          <a:p>
            <a:pPr rtl="0"/>
            <a:r>
              <a:rPr lang="hr-HR" sz="3200" dirty="0"/>
              <a:t>do 15 slajdova</a:t>
            </a:r>
          </a:p>
        </p:txBody>
      </p:sp>
    </p:spTree>
    <p:extLst>
      <p:ext uri="{BB962C8B-B14F-4D97-AF65-F5344CB8AC3E}">
        <p14:creationId xmlns:p14="http://schemas.microsoft.com/office/powerpoint/2010/main" val="217790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hr-HR" dirty="0"/>
              <a:t>2. Oblikovanje prezentacije - SLAJD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hr-HR" sz="3200" dirty="0"/>
              <a:t>na svakom slajdu tekst u obliku natuknica (do 5 natuknica)</a:t>
            </a:r>
          </a:p>
          <a:p>
            <a:pPr rtl="0"/>
            <a:r>
              <a:rPr lang="hr-HR" sz="3200" dirty="0"/>
              <a:t>natuknice – kratke</a:t>
            </a:r>
          </a:p>
          <a:p>
            <a:pPr rtl="0"/>
            <a:r>
              <a:rPr lang="hr-HR" sz="3200" dirty="0"/>
              <a:t>izbjeći copy/paste sadržaja s mrežnih izvora</a:t>
            </a:r>
          </a:p>
          <a:p>
            <a:pPr rtl="0"/>
            <a:r>
              <a:rPr lang="hr-HR" sz="3200" dirty="0"/>
              <a:t>slajd može imati naslov</a:t>
            </a:r>
          </a:p>
          <a:p>
            <a:pPr rtl="0"/>
            <a:endParaRPr lang="hr-HR" dirty="0"/>
          </a:p>
          <a:p>
            <a:pPr rtl="0"/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365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hr-HR" dirty="0"/>
              <a:t>2. Oblikovanje prezentacije – SLOVA 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>
          <a:xfrm>
            <a:off x="838200" y="2955073"/>
            <a:ext cx="11122152" cy="3221890"/>
          </a:xfrm>
        </p:spPr>
        <p:txBody>
          <a:bodyPr rtlCol="0">
            <a:normAutofit/>
          </a:bodyPr>
          <a:lstStyle/>
          <a:p>
            <a:r>
              <a:rPr lang="hr-HR" sz="3200" dirty="0"/>
              <a:t>koristiti standardne fontove (Times New Roman,Verdana ili Arial)</a:t>
            </a:r>
          </a:p>
          <a:p>
            <a:r>
              <a:rPr lang="hr-HR" sz="3200" dirty="0"/>
              <a:t>izbjegavati loše čitljive, ukrasne fontove</a:t>
            </a:r>
          </a:p>
          <a:p>
            <a:r>
              <a:rPr lang="hr-HR" sz="3200" dirty="0"/>
              <a:t>u naslovu slajda koristiti veći font, a u tekstu manji font </a:t>
            </a:r>
          </a:p>
          <a:p>
            <a:r>
              <a:rPr lang="hr-HR" sz="3200" dirty="0"/>
              <a:t>dosljedno se pridržavati veličine fonta u cijeloj prezentaciji</a:t>
            </a:r>
          </a:p>
          <a:p>
            <a:pPr marL="0" indent="0" rtl="0">
              <a:buNone/>
            </a:pPr>
            <a:endParaRPr lang="hr-HR" dirty="0"/>
          </a:p>
          <a:p>
            <a:pPr rtl="0"/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94578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hr-HR" dirty="0"/>
              <a:t>2. Oblikovanje prezentacije – PRAVOPIS 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>
          <a:xfrm>
            <a:off x="838200" y="2955073"/>
            <a:ext cx="11122152" cy="3221890"/>
          </a:xfrm>
        </p:spPr>
        <p:txBody>
          <a:bodyPr rtlCol="0">
            <a:normAutofit/>
          </a:bodyPr>
          <a:lstStyle/>
          <a:p>
            <a:r>
              <a:rPr lang="hr-HR" sz="3200" dirty="0"/>
              <a:t>prvo slovo natuknice malo</a:t>
            </a:r>
          </a:p>
          <a:p>
            <a:r>
              <a:rPr lang="hr-HR" sz="3200" dirty="0"/>
              <a:t>pripaziti na tuđice</a:t>
            </a:r>
          </a:p>
          <a:p>
            <a:r>
              <a:rPr lang="hr-HR" sz="3200" dirty="0"/>
              <a:t>pripaziti na ije/je, č/ć</a:t>
            </a:r>
          </a:p>
          <a:p>
            <a:r>
              <a:rPr lang="hr-HR" sz="3200" dirty="0"/>
              <a:t>prije izlaganja provjeriti pravopis!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1764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hr-HR" dirty="0"/>
              <a:t>2. Oblikovanje prezentacije – BOJE 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>
          <a:xfrm>
            <a:off x="838200" y="2955073"/>
            <a:ext cx="11122152" cy="3221890"/>
          </a:xfrm>
        </p:spPr>
        <p:txBody>
          <a:bodyPr rtlCol="0">
            <a:normAutofit/>
          </a:bodyPr>
          <a:lstStyle/>
          <a:p>
            <a:r>
              <a:rPr lang="hr-HR" sz="3200" dirty="0"/>
              <a:t>izbjegavati intenzivne boje teksta ili pozadine</a:t>
            </a:r>
          </a:p>
          <a:p>
            <a:pPr marL="0" indent="0">
              <a:buNone/>
            </a:pPr>
            <a:endParaRPr lang="hr-HR" sz="3200" dirty="0"/>
          </a:p>
          <a:p>
            <a:r>
              <a:rPr lang="hr-HR" sz="3200" dirty="0"/>
              <a:t>koristiti boje kojima ćete povećati kontrast između teksta i pozadine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63378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22916" y="1413549"/>
            <a:ext cx="9954882" cy="957943"/>
          </a:xfrm>
        </p:spPr>
        <p:txBody>
          <a:bodyPr rtlCol="0">
            <a:normAutofit fontScale="90000"/>
          </a:bodyPr>
          <a:lstStyle/>
          <a:p>
            <a:pPr rtl="0"/>
            <a:r>
              <a:rPr lang="hr-HR" sz="4400" dirty="0"/>
              <a:t>2. Oblikovanje prezentacije – ILUSTRACIJE 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>
          <a:xfrm>
            <a:off x="5171270" y="2626989"/>
            <a:ext cx="7020730" cy="3657359"/>
          </a:xfrm>
        </p:spPr>
        <p:txBody>
          <a:bodyPr rtlCol="0">
            <a:normAutofit/>
          </a:bodyPr>
          <a:lstStyle/>
          <a:p>
            <a:r>
              <a:rPr lang="hr-HR" sz="3200" dirty="0"/>
              <a:t>slike, tablice, grafikone treba </a:t>
            </a:r>
            <a:r>
              <a:rPr lang="hr-HR" dirty="0"/>
              <a:t>označiti</a:t>
            </a:r>
          </a:p>
          <a:p>
            <a:r>
              <a:rPr lang="hr-HR" dirty="0"/>
              <a:t>pripaziti na prava korištenja/licenca (</a:t>
            </a:r>
            <a:r>
              <a:rPr lang="hr-HR" i="1" dirty="0"/>
              <a:t>Creative Commons – CC search</a:t>
            </a:r>
            <a:r>
              <a:rPr lang="hr-HR" dirty="0"/>
              <a:t>)</a:t>
            </a:r>
          </a:p>
          <a:p>
            <a:r>
              <a:rPr lang="hr-HR" dirty="0"/>
              <a:t>sve ilustracije trebaju imati visoku rezoluciju</a:t>
            </a:r>
          </a:p>
        </p:txBody>
      </p:sp>
      <p:sp>
        <p:nvSpPr>
          <p:cNvPr id="9" name="Rezervirano mjesto teksta 8">
            <a:extLst>
              <a:ext uri="{FF2B5EF4-FFF2-40B4-BE49-F238E27FC236}">
                <a16:creationId xmlns:a16="http://schemas.microsoft.com/office/drawing/2014/main" id="{B79B299B-4BB1-4EC8-8B74-18BFA832B8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4325" y="5607841"/>
            <a:ext cx="4856945" cy="676507"/>
          </a:xfrm>
        </p:spPr>
        <p:txBody>
          <a:bodyPr>
            <a:normAutofit fontScale="85000" lnSpcReduction="10000"/>
          </a:bodyPr>
          <a:lstStyle/>
          <a:p>
            <a:r>
              <a:rPr lang="hr-HR" sz="1800" dirty="0"/>
              <a:t>Slika 1. Suncokreti</a:t>
            </a:r>
          </a:p>
          <a:p>
            <a:r>
              <a:rPr lang="hr-HR" sz="1800" i="1" dirty="0"/>
              <a:t>Izvor: </a:t>
            </a:r>
            <a:r>
              <a:rPr lang="en-US" sz="2000" dirty="0">
                <a:hlinkClick r:id="rId3"/>
              </a:rPr>
              <a:t>Sunflower Field Flowers - Free photo on </a:t>
            </a:r>
            <a:r>
              <a:rPr lang="en-US" sz="2000" dirty="0" err="1">
                <a:hlinkClick r:id="rId3"/>
              </a:rPr>
              <a:t>Pixabay</a:t>
            </a:r>
            <a:endParaRPr lang="hr-HR" sz="1800" i="1" dirty="0"/>
          </a:p>
        </p:txBody>
      </p:sp>
      <p:pic>
        <p:nvPicPr>
          <p:cNvPr id="5" name="Slika 4" descr="Slika na kojoj se prikazuje cvijet, suncokret, biljka&#10;&#10;Opis je automatski generiran">
            <a:extLst>
              <a:ext uri="{FF2B5EF4-FFF2-40B4-BE49-F238E27FC236}">
                <a16:creationId xmlns:a16="http://schemas.microsoft.com/office/drawing/2014/main" id="{DA7230B9-8112-052A-0A0A-0DEECA4BCB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71" y="2360820"/>
            <a:ext cx="4487286" cy="299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44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200" y="1447800"/>
            <a:ext cx="10515600" cy="1325563"/>
          </a:xfrm>
        </p:spPr>
        <p:txBody>
          <a:bodyPr rtlCol="0" anchor="ctr">
            <a:normAutofit/>
          </a:bodyPr>
          <a:lstStyle/>
          <a:p>
            <a:pPr rtl="0">
              <a:lnSpc>
                <a:spcPct val="90000"/>
              </a:lnSpc>
            </a:pPr>
            <a:r>
              <a:rPr lang="hr-HR" dirty="0"/>
              <a:t>2. Oblikovanje prezentacije </a:t>
            </a:r>
            <a:br>
              <a:rPr lang="hr-HR" dirty="0"/>
            </a:br>
            <a:r>
              <a:rPr lang="hr-HR" dirty="0"/>
              <a:t>– MULTIMEDIJA 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/>
          </p:nvPr>
        </p:nvSpPr>
        <p:spPr>
          <a:xfrm>
            <a:off x="838200" y="2933699"/>
            <a:ext cx="5181600" cy="3243263"/>
          </a:xfrm>
        </p:spPr>
        <p:txBody>
          <a:bodyPr rtlCol="0">
            <a:normAutofit/>
          </a:bodyPr>
          <a:lstStyle/>
          <a:p>
            <a:r>
              <a:rPr lang="hr-HR" dirty="0"/>
              <a:t>ukoliko koristite video, pripaziti na vrijeme trajanja</a:t>
            </a:r>
          </a:p>
          <a:p>
            <a:r>
              <a:rPr lang="hr-HR" dirty="0"/>
              <a:t>video ne morate prikazati u cijelosti</a:t>
            </a:r>
          </a:p>
          <a:p>
            <a:r>
              <a:rPr lang="hr-HR" dirty="0"/>
              <a:t>pripaziti na prava korištenja/licenca </a:t>
            </a:r>
          </a:p>
          <a:p>
            <a:pPr marL="0" indent="0">
              <a:buNone/>
            </a:pPr>
            <a:r>
              <a:rPr lang="hr-HR" dirty="0"/>
              <a:t>  (</a:t>
            </a:r>
            <a:r>
              <a:rPr lang="hr-HR" i="1" dirty="0"/>
              <a:t>Creative Commons – CC search</a:t>
            </a:r>
            <a:r>
              <a:rPr lang="hr-HR" dirty="0"/>
              <a:t>)</a:t>
            </a:r>
          </a:p>
          <a:p>
            <a:endParaRPr lang="hr-HR" dirty="0"/>
          </a:p>
        </p:txBody>
      </p:sp>
      <p:pic>
        <p:nvPicPr>
          <p:cNvPr id="7" name="Mrežni medijski sadržaji 6" title="VEZE PRIRODE - LEPTIRI">
            <a:hlinkClick r:id="" action="ppaction://media"/>
            <a:extLst>
              <a:ext uri="{FF2B5EF4-FFF2-40B4-BE49-F238E27FC236}">
                <a16:creationId xmlns:a16="http://schemas.microsoft.com/office/drawing/2014/main" id="{DF46B710-A64C-1047-0F1C-BC7451F6557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395720" y="2482596"/>
            <a:ext cx="5181600" cy="2927604"/>
          </a:xfrm>
          <a:prstGeom prst="rect">
            <a:avLst/>
          </a:prstGeom>
          <a:noFill/>
        </p:spPr>
      </p:pic>
      <p:sp>
        <p:nvSpPr>
          <p:cNvPr id="8" name="TekstniOkvir 7">
            <a:extLst>
              <a:ext uri="{FF2B5EF4-FFF2-40B4-BE49-F238E27FC236}">
                <a16:creationId xmlns:a16="http://schemas.microsoft.com/office/drawing/2014/main" id="{2BE3330C-8E6A-1907-8AE7-AB1B914D7E2E}"/>
              </a:ext>
            </a:extLst>
          </p:cNvPr>
          <p:cNvSpPr txBox="1"/>
          <p:nvPr/>
        </p:nvSpPr>
        <p:spPr>
          <a:xfrm>
            <a:off x="6395720" y="5574715"/>
            <a:ext cx="5095240" cy="646331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r>
              <a:rPr lang="hr-HR" dirty="0"/>
              <a:t>Izvor: Udruga </a:t>
            </a:r>
            <a:r>
              <a:rPr lang="hr-HR" dirty="0" err="1"/>
              <a:t>Hyla</a:t>
            </a:r>
            <a:r>
              <a:rPr lang="hr-HR" dirty="0"/>
              <a:t> </a:t>
            </a:r>
          </a:p>
          <a:p>
            <a:r>
              <a:rPr lang="hr-HR" dirty="0"/>
              <a:t>https://youtu.be/rJ_fRD6HC40</a:t>
            </a:r>
          </a:p>
        </p:txBody>
      </p:sp>
    </p:spTree>
    <p:extLst>
      <p:ext uri="{BB962C8B-B14F-4D97-AF65-F5344CB8AC3E}">
        <p14:creationId xmlns:p14="http://schemas.microsoft.com/office/powerpoint/2010/main" val="159445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200" y="1203882"/>
            <a:ext cx="10515600" cy="1325563"/>
          </a:xfrm>
        </p:spPr>
        <p:txBody>
          <a:bodyPr rtlCol="0"/>
          <a:lstStyle/>
          <a:p>
            <a:pPr rtl="0"/>
            <a:r>
              <a:rPr lang="hr-HR" dirty="0"/>
              <a:t>3. Javno izlaganje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endParaRPr lang="hr-HR" dirty="0"/>
          </a:p>
          <a:p>
            <a:pPr rtl="0"/>
            <a:endParaRPr lang="hr-HR" dirty="0"/>
          </a:p>
          <a:p>
            <a:pPr marL="0" indent="0" rtl="0">
              <a:buNone/>
            </a:pPr>
            <a:endParaRPr lang="hr-HR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4E204DBE-89E3-4F9D-A966-7D98FFF2F07D}"/>
              </a:ext>
            </a:extLst>
          </p:cNvPr>
          <p:cNvSpPr txBox="1"/>
          <p:nvPr/>
        </p:nvSpPr>
        <p:spPr>
          <a:xfrm>
            <a:off x="838200" y="2529445"/>
            <a:ext cx="10744200" cy="3788228"/>
          </a:xfrm>
          <a:prstGeom prst="rect">
            <a:avLst/>
          </a:prstGeom>
        </p:spPr>
        <p:txBody>
          <a:bodyPr wrap="square" lIns="0" tIns="18796" rIns="0" bIns="0" rtlCol="0">
            <a:noAutofit/>
          </a:bodyPr>
          <a:lstStyle/>
          <a:p>
            <a:pPr marL="469900" marR="48635" indent="-457200">
              <a:lnSpc>
                <a:spcPts val="2960"/>
              </a:lnSpc>
              <a:buFont typeface="Arial" panose="020B0604020202020204" pitchFamily="34" charset="0"/>
              <a:buChar char="•"/>
            </a:pPr>
            <a:r>
              <a:rPr lang="hr-HR" sz="3200" dirty="0"/>
              <a:t>tekst </a:t>
            </a:r>
            <a:r>
              <a:rPr sz="3200" dirty="0"/>
              <a:t>na slajdu samo </a:t>
            </a:r>
            <a:r>
              <a:rPr lang="hr-HR" sz="3200" dirty="0"/>
              <a:t>usmjerava izlaganje, </a:t>
            </a:r>
            <a:r>
              <a:rPr lang="hr-HR" sz="3200" dirty="0">
                <a:solidFill>
                  <a:srgbClr val="FF0000"/>
                </a:solidFill>
              </a:rPr>
              <a:t>izbjegavati čitanje</a:t>
            </a:r>
          </a:p>
          <a:p>
            <a:pPr marL="12700" marR="48635">
              <a:lnSpc>
                <a:spcPts val="2960"/>
              </a:lnSpc>
            </a:pPr>
            <a:endParaRPr lang="hr-HR" sz="3200" dirty="0"/>
          </a:p>
          <a:p>
            <a:pPr marL="469900" marR="48635" indent="-457200">
              <a:lnSpc>
                <a:spcPts val="2960"/>
              </a:lnSpc>
              <a:buFont typeface="Arial" panose="020B0604020202020204" pitchFamily="34" charset="0"/>
              <a:buChar char="•"/>
            </a:pPr>
            <a:r>
              <a:rPr lang="hr-HR" sz="3200" dirty="0"/>
              <a:t>p</a:t>
            </a:r>
            <a:r>
              <a:rPr sz="3200" dirty="0"/>
              <a:t>rvi slajd treba motivirati, pred kraj izdvojiti najvažnije ideje</a:t>
            </a:r>
            <a:endParaRPr lang="hr-HR" sz="3200" dirty="0"/>
          </a:p>
          <a:p>
            <a:pPr marL="469900" marR="48635" indent="-457200">
              <a:lnSpc>
                <a:spcPts val="2960"/>
              </a:lnSpc>
              <a:buFont typeface="Arial" panose="020B0604020202020204" pitchFamily="34" charset="0"/>
              <a:buChar char="•"/>
            </a:pPr>
            <a:endParaRPr lang="hr-HR" sz="3200" dirty="0"/>
          </a:p>
          <a:p>
            <a:pPr marL="469900" marR="48635" indent="-457200">
              <a:lnSpc>
                <a:spcPts val="2960"/>
              </a:lnSpc>
              <a:buFont typeface="Arial" panose="020B0604020202020204" pitchFamily="34" charset="0"/>
              <a:buChar char="•"/>
            </a:pPr>
            <a:r>
              <a:rPr lang="hr-HR" sz="3200" dirty="0"/>
              <a:t>d</a:t>
            </a:r>
            <a:r>
              <a:rPr sz="3200" dirty="0"/>
              <a:t>ogovoriti s</a:t>
            </a:r>
            <a:r>
              <a:rPr lang="hr-HR" sz="3200"/>
              <a:t> nastavnicom </a:t>
            </a:r>
            <a:r>
              <a:rPr sz="3200" dirty="0"/>
              <a:t>trajanje</a:t>
            </a:r>
            <a:r>
              <a:rPr lang="hr-HR" sz="3200" dirty="0"/>
              <a:t> </a:t>
            </a:r>
            <a:r>
              <a:rPr sz="3200" dirty="0"/>
              <a:t>izlaganja</a:t>
            </a:r>
            <a:endParaRPr lang="hr-HR" sz="3200" dirty="0"/>
          </a:p>
          <a:p>
            <a:pPr marL="12700" marR="48635">
              <a:lnSpc>
                <a:spcPts val="2960"/>
              </a:lnSpc>
            </a:pPr>
            <a:endParaRPr lang="hr-HR" sz="3200" dirty="0"/>
          </a:p>
          <a:p>
            <a:pPr marL="469900" marR="48635" indent="-457200">
              <a:lnSpc>
                <a:spcPts val="2960"/>
              </a:lnSpc>
              <a:buFont typeface="Arial" panose="020B0604020202020204" pitchFamily="34" charset="0"/>
              <a:buChar char="•"/>
            </a:pPr>
            <a:r>
              <a:rPr lang="hr-HR" sz="3200" dirty="0"/>
              <a:t>o</a:t>
            </a:r>
            <a:r>
              <a:rPr sz="3200" dirty="0"/>
              <a:t>baviti probno izlaganje</a:t>
            </a:r>
            <a:r>
              <a:rPr lang="hr-HR" sz="3200" dirty="0"/>
              <a:t> kod kuće</a:t>
            </a:r>
          </a:p>
          <a:p>
            <a:pPr marL="12700" marR="48635">
              <a:lnSpc>
                <a:spcPts val="2960"/>
              </a:lnSpc>
            </a:pPr>
            <a:endParaRPr lang="hr-HR" sz="3200" dirty="0"/>
          </a:p>
          <a:p>
            <a:pPr marL="469900" marR="48635" indent="-457200">
              <a:lnSpc>
                <a:spcPts val="2960"/>
              </a:lnSpc>
              <a:buFont typeface="Arial" panose="020B0604020202020204" pitchFamily="34" charset="0"/>
              <a:buChar char="•"/>
            </a:pPr>
            <a:r>
              <a:rPr lang="hr-HR" sz="3200" dirty="0"/>
              <a:t>u</a:t>
            </a:r>
            <a:r>
              <a:rPr sz="3200" dirty="0"/>
              <a:t>spostaviti kontakt s publikom</a:t>
            </a:r>
            <a:r>
              <a:rPr lang="hr-HR" sz="3200" dirty="0"/>
              <a:t>                    </a:t>
            </a:r>
            <a:r>
              <a:rPr lang="hr-HR" sz="4800" i="1" dirty="0"/>
              <a:t>SRETNO!</a:t>
            </a:r>
            <a:endParaRPr sz="4800" i="1" dirty="0"/>
          </a:p>
        </p:txBody>
      </p:sp>
    </p:spTree>
    <p:extLst>
      <p:ext uri="{BB962C8B-B14F-4D97-AF65-F5344CB8AC3E}">
        <p14:creationId xmlns:p14="http://schemas.microsoft.com/office/powerpoint/2010/main" val="2162884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rijentacijska prezentacija za zaposlenike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ln>
          <a:solidFill>
            <a:schemeClr val="accent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  <a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Office_15303340_TF03460514" id="{7473099F-0DFE-40D8-A63A-2E0677891990}" vid="{12B364EC-8A5D-4069-A45A-CA2395600AC2}"/>
    </a:ext>
  </a:extLst>
</a:theme>
</file>

<file path=ppt/theme/theme2.xml><?xml version="1.0" encoding="utf-8"?>
<a:theme xmlns:a="http://schemas.openxmlformats.org/drawingml/2006/main" name="Tema sustava Offic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sustava Offic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Orijentacijska prezentacija za zaposlenike</Template>
  <TotalTime>109</TotalTime>
  <Words>393</Words>
  <Application>Microsoft Office PowerPoint</Application>
  <PresentationFormat>Široki zaslon</PresentationFormat>
  <Paragraphs>77</Paragraphs>
  <Slides>12</Slides>
  <Notes>12</Notes>
  <HiddenSlides>0</HiddenSlides>
  <MMClips>1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12</vt:i4>
      </vt:variant>
    </vt:vector>
  </HeadingPairs>
  <TitlesOfParts>
    <vt:vector size="16" baseType="lpstr">
      <vt:lpstr>Arial</vt:lpstr>
      <vt:lpstr>Calibri</vt:lpstr>
      <vt:lpstr>Cambria</vt:lpstr>
      <vt:lpstr>Orijentacijska prezentacija za zaposlenike</vt:lpstr>
      <vt:lpstr>              Upute za izradu                Power point prezentacije                 mr. sc. Gabrijela Marin</vt:lpstr>
      <vt:lpstr>Sadržaj:</vt:lpstr>
      <vt:lpstr>1. Prethodna priprema</vt:lpstr>
      <vt:lpstr>2. Oblikovanje prezentacije - DIZAJN</vt:lpstr>
      <vt:lpstr>2. Oblikovanje prezentacije - SADRŽAJ</vt:lpstr>
      <vt:lpstr>2. Oblikovanje prezentacije - SLAJD</vt:lpstr>
      <vt:lpstr>2. Oblikovanje prezentacije – SLOVA </vt:lpstr>
      <vt:lpstr>2. Oblikovanje prezentacije – PRAVOPIS </vt:lpstr>
      <vt:lpstr>2. Oblikovanje prezentacije – BOJE </vt:lpstr>
      <vt:lpstr>2. Oblikovanje prezentacije – ILUSTRACIJE </vt:lpstr>
      <vt:lpstr>2. Oblikovanje prezentacije  – MULTIMEDIJA </vt:lpstr>
      <vt:lpstr>3. Javno izlaganje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Upute za izradu                Power point prezentacije                 mr. sc. Gabrijela Marin</dc:title>
  <dc:creator>Gabrijela Marin</dc:creator>
  <cp:lastModifiedBy>Gabrijela Marin</cp:lastModifiedBy>
  <cp:revision>12</cp:revision>
  <dcterms:created xsi:type="dcterms:W3CDTF">2019-06-22T13:57:19Z</dcterms:created>
  <dcterms:modified xsi:type="dcterms:W3CDTF">2026-10-04T18:28:52Z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74063500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