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62" r:id="rId3"/>
    <p:sldId id="257" r:id="rId4"/>
    <p:sldId id="261" r:id="rId5"/>
    <p:sldId id="263" r:id="rId6"/>
    <p:sldId id="260" r:id="rId7"/>
    <p:sldId id="259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03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8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03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8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341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2357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363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91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4588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64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CFB476-173C-45DF-95F6-A9939E8C44FB}" type="datetimeFigureOut">
              <a:rPr lang="hr-HR" smtClean="0"/>
              <a:t>28.4.2026.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F42998-C871-490F-9FF3-2DD364DE9F6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6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ednja.hr/srednja-kalkulator" TargetMode="External"/><Relationship Id="rId2" Type="http://schemas.openxmlformats.org/officeDocument/2006/relationships/hyperlink" Target="https://srednje.e-upisi.hr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s-medicinska-akuzmanic-zd.skole.h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98DC40-6FE6-4821-995A-E0689CE7C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Upisi u školsku godinu 2026./2027.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B43C9A-FF24-45E6-8387-EF29E64B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75" y="4739157"/>
            <a:ext cx="2076450" cy="19050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772ACE58-408E-47B2-8C26-8AED7515B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64FC67B-B854-4BAB-A51E-8FA17C688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EEA8D0-79A0-4EB3-A8C4-085F3CFE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Važne napomene: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7910C2-52C3-49F0-9AD1-9A85154BA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Svi učenici se upisuju preko sustava </a:t>
            </a:r>
            <a:r>
              <a:rPr lang="hr-HR" b="1" dirty="0" err="1"/>
              <a:t>e.upisi</a:t>
            </a:r>
            <a:r>
              <a:rPr lang="hr-HR" b="1" dirty="0"/>
              <a:t>!</a:t>
            </a:r>
          </a:p>
          <a:p>
            <a:r>
              <a:rPr lang="hr-HR" b="1" dirty="0"/>
              <a:t>Pratite web stranicu škole za objavu natječaja!</a:t>
            </a:r>
          </a:p>
          <a:p>
            <a:pPr marL="0" indent="0">
              <a:buNone/>
            </a:pPr>
            <a:r>
              <a:rPr lang="hr-HR" b="1" dirty="0"/>
              <a:t>  Pratite sustav </a:t>
            </a:r>
            <a:r>
              <a:rPr lang="hr-HR" b="1" dirty="0" err="1"/>
              <a:t>e.upisi</a:t>
            </a:r>
            <a:r>
              <a:rPr lang="hr-HR" b="1" dirty="0"/>
              <a:t> te se registrirajte uz pomoć svojih razrednika kada za to dođe vrijeme!</a:t>
            </a:r>
          </a:p>
          <a:p>
            <a:endParaRPr lang="hr-HR" b="1" dirty="0"/>
          </a:p>
          <a:p>
            <a:r>
              <a:rPr lang="hr-HR" b="1" dirty="0"/>
              <a:t>Svi važni datumi i upute u vezi upisa biti će objavljeni na webu škole i u sustavu </a:t>
            </a:r>
            <a:r>
              <a:rPr lang="hr-HR" b="1" dirty="0" err="1"/>
              <a:t>e.upisi</a:t>
            </a:r>
            <a:r>
              <a:rPr lang="hr-HR" b="1" dirty="0"/>
              <a:t>!</a:t>
            </a:r>
          </a:p>
          <a:p>
            <a:r>
              <a:rPr lang="hr-HR" b="1" dirty="0"/>
              <a:t>Važni linkovi:</a:t>
            </a:r>
          </a:p>
          <a:p>
            <a:r>
              <a:rPr lang="hr-HR" dirty="0"/>
              <a:t> </a:t>
            </a:r>
            <a:r>
              <a:rPr lang="hr-HR" dirty="0">
                <a:hlinkClick r:id="rId2"/>
              </a:rPr>
              <a:t>https://srednje.e-upisi.hr/#/</a:t>
            </a:r>
            <a:r>
              <a:rPr lang="hr-HR" dirty="0"/>
              <a:t> </a:t>
            </a:r>
          </a:p>
          <a:p>
            <a:r>
              <a:rPr lang="hr-HR" dirty="0">
                <a:hlinkClick r:id="rId3"/>
              </a:rPr>
              <a:t>https://www.srednja.hr/srednja-kalkulator</a:t>
            </a:r>
            <a:r>
              <a:rPr lang="hr-HR" dirty="0"/>
              <a:t> </a:t>
            </a:r>
          </a:p>
          <a:p>
            <a:r>
              <a:rPr lang="hr-HR" dirty="0">
                <a:hlinkClick r:id="rId4"/>
              </a:rPr>
              <a:t>https://ss-medicinska-akuzmanic-zd.skole.hr/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920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362F16-DE2E-4E0B-B1BF-D9227129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660F70-8826-4188-B2A9-B5146A70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28133"/>
            <a:ext cx="9720073" cy="5581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dirty="0">
                <a:latin typeface="Century Schoolbook" panose="02040604050505020304" pitchFamily="18" charset="0"/>
              </a:rPr>
              <a:t>Sretno svim budućim učenicima!</a:t>
            </a:r>
          </a:p>
          <a:p>
            <a:pPr algn="ctr"/>
            <a:endParaRPr lang="hr-HR" sz="6000" dirty="0">
              <a:latin typeface="Century Schoolbook" panose="020406040505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AF3566-E572-45C8-975F-839B04A8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512" y="3279139"/>
            <a:ext cx="3276000" cy="24538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5CA705-BAA0-4958-B6F0-E1902694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66" y="2454020"/>
            <a:ext cx="2619375" cy="1743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D113DCB-624E-48F3-A5D0-2569ED0A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783" y="2454020"/>
            <a:ext cx="2857500" cy="16002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CCE9908-97A0-4029-A613-9B59CDDD7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308" y="4423408"/>
            <a:ext cx="2466975" cy="18478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ECE0A3D-35D4-42C3-8AD8-5F02B2928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57" y="456628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398A64-B421-4D45-AC6E-AF05B373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Dostupni programi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63CBC5-4E30-4478-85EA-E45EC73D8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Dentalni tehničar/ka-1 razred</a:t>
            </a:r>
          </a:p>
          <a:p>
            <a:r>
              <a:rPr lang="hr-HR" dirty="0"/>
              <a:t>Fizioterapeutski tehničar/ka-1 razred</a:t>
            </a:r>
          </a:p>
          <a:p>
            <a:r>
              <a:rPr lang="hr-HR" dirty="0"/>
              <a:t>Medicinska sestra opće njege/medicinski tehničar opće njege-2 razreda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049DDF-FB48-40E6-BC0C-83260521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67" y="3550455"/>
            <a:ext cx="4876800" cy="3000375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129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257080-4D8A-4149-9FA5-831FC113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Dentalni tehničar/ka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8822CB-C69A-405F-A86F-6CB30FCA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Opis zanimanja:</a:t>
            </a:r>
          </a:p>
          <a:p>
            <a:pPr marL="0" indent="0">
              <a:buNone/>
            </a:pPr>
            <a:r>
              <a:rPr lang="hr-HR" dirty="0"/>
              <a:t>Dentalni tehničar je zdravstveni djelatnik koji u laboratoriju, prema uputama stomatologa, dizajnira i izrađuje fiksne (krunice, mostovi) i mobilne (proteze) </a:t>
            </a:r>
            <a:r>
              <a:rPr lang="hr-HR" dirty="0" err="1"/>
              <a:t>nadomjestke</a:t>
            </a:r>
            <a:r>
              <a:rPr lang="hr-HR" dirty="0"/>
              <a:t>, kao i </a:t>
            </a:r>
            <a:r>
              <a:rPr lang="hr-HR" dirty="0" err="1"/>
              <a:t>ortodontske</a:t>
            </a:r>
            <a:r>
              <a:rPr lang="hr-HR" dirty="0"/>
              <a:t> aparate. Spaja umjetnički osjećaj s tehničkim vještinama, koristeći materijale poput keramike, metala i plastike. Rad zahtijeva preciznost, rad za radnim stolom i suradnju s doktorom dentalne medicine.</a:t>
            </a:r>
          </a:p>
          <a:p>
            <a:pPr marL="0" indent="0">
              <a:buNone/>
            </a:pPr>
            <a:r>
              <a:rPr lang="hr-HR" dirty="0"/>
              <a:t>Dentalni tehničar/dentalna tehničarka priprema radno mjesto, pribor i aparate za rad, vodi evidenciju i propisanu dokumentaciju u skladu sa zakonskim propisima. Koristi se suvremenom informacijsko-komunikacijskom tehnologijom, komunicira sa suradnicima i korisnikom dentalno medicinskih usluga poštujući ljudsko dostojanstvo te kulturološke, vjerske, dobne, spolne i ekonomske različitosti. Radi u skladu s prihvaćenim standardima, zakonskim propisima i profesionalnom etikom.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Primjenjuje temeljne digitalne CAD CAM vještine i rad u računalnim dizajnerskim programima. Objedinjuje tehničku vještinu, osjećaj za estetiku pri čemu izražava kreativnost, percepciju, prostorno predočavanje te </a:t>
            </a:r>
            <a:r>
              <a:rPr lang="hr-HR" dirty="0" err="1"/>
              <a:t>lokomotornu</a:t>
            </a:r>
            <a:r>
              <a:rPr lang="hr-HR" dirty="0"/>
              <a:t> koordinaciju i strpljivost pri radu.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542D4B7-1064-4740-B02D-D6A78B14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908" y="705379"/>
            <a:ext cx="2533650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D817ABD-2BAF-4FB1-9FD4-439A967A7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66" y="705379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15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7494B1-ECD7-4940-B36B-A92231A8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fizioterapeutski tehničar/ka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66D7EC-8795-4A41-B7AD-6B221D9CF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Fizioterapeutski tehničar je zdravstveni djelatnik koji provodi fizikalnu terapiju, medicinske masaže, vježbe i kineziterapiju radi rehabilitacije pacijenata nakon ozljeda ili operacija. Rade u bolnicama, wellness centrima, domovima za starije i sportskim klubovima. Obrazovanje traje 4 godine, a uključuje predmete poput anatomije, kineziterapije i masaže.</a:t>
            </a:r>
          </a:p>
          <a:p>
            <a:r>
              <a:rPr lang="hr-HR" dirty="0"/>
              <a:t>Poslovi: Primjena elektroterapije, ultrazvuka, lasera, </a:t>
            </a:r>
            <a:r>
              <a:rPr lang="hr-HR" dirty="0" err="1"/>
              <a:t>magnetoterapije</a:t>
            </a:r>
            <a:r>
              <a:rPr lang="hr-HR" dirty="0"/>
              <a:t>, hidroterapije i različitih tehnika masaže.</a:t>
            </a:r>
          </a:p>
          <a:p>
            <a:r>
              <a:rPr lang="hr-HR" dirty="0"/>
              <a:t>Zapošljavanje: Visoka potražnja u zdravstvenim ustanovama, rehabilitacijskim centrima, sportskim klubovima i spa centrima.</a:t>
            </a:r>
          </a:p>
          <a:p>
            <a:r>
              <a:rPr lang="hr-HR" dirty="0"/>
              <a:t>Radno okruženje: Rehabilitacijski centri, bolnice, domovi za starije, kućna skrb.</a:t>
            </a:r>
          </a:p>
          <a:p>
            <a:r>
              <a:rPr lang="hr-HR" dirty="0"/>
              <a:t>Kompetencije: Potrebna je empatija, strpljenje i razvijene komunikacijske vještine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0717A1-E864-425B-9A50-A45361E41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468249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4C092E-84F9-4CEB-B2BC-89FEC28C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Medicinska sestra/tehničar opće njege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4BD891-9F18-4C93-8220-8C6437ECD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Osnovni poslovi sestrinske skrbi uključuju organizaciju i provedbu rada s pacijentima i štićenicima, provođenje određenih dijagnostičkih i terapijskih postupaka, njegu pacijenata i štićenika, davanje uputa, vođenje dokumentacije i slično</a:t>
            </a:r>
          </a:p>
          <a:p>
            <a:r>
              <a:rPr lang="hr-HR" dirty="0"/>
              <a:t>Poslovi i zadaće medicinskog tehničara ovise o radnom mjestu (glavni, odjelni ili timski medicinski tehničar u bolnici, medicinski tehničar u ambulanti, medicinski tehničar u domu za skrb različitih kategorija korisnika i sl.) i području, odnosno o vrsti odjela na kojem radi (interna medicina, kirurgija, pedijatrija, psihijatrija itd.). </a:t>
            </a:r>
          </a:p>
          <a:p>
            <a:r>
              <a:rPr lang="hr-HR" dirty="0"/>
              <a:t>Medicinski tehničar sudjeluje u sprečavanju širenja infekcija i provodi postupke za sprečavanje bolničkih infekcija. Nadzire higijenske uvjete na odjelu te surađuje s higijensko-epidemiološkom službom i s drugim stručnim službama.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A2C1EE-3B73-49AA-BF19-54B76BA16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504" y="384048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3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3E4F8-29C2-46B4-8485-477C9656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r-HR" dirty="0"/>
            </a:br>
            <a:br>
              <a:rPr lang="hr-HR" dirty="0"/>
            </a:br>
            <a:r>
              <a:rPr lang="hr-HR" b="1" dirty="0"/>
              <a:t>Predmeti posebno važni za upis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8D7CDE-5C7F-477A-8A46-EEF84459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3EEB0E31-562F-4D45-8EDE-01655F025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78736"/>
              </p:ext>
            </p:extLst>
          </p:nvPr>
        </p:nvGraphicFramePr>
        <p:xfrm>
          <a:off x="2032000" y="2607733"/>
          <a:ext cx="81280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1161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141171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369081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33701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Dentalni tehničar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Fizioterapeutski tehničar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Medicinska sestra/tehničar opće njege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8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Predmet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Biologija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Biologija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Biologija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0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Predmet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Kemija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Kemija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Kemija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90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Predmet posebno važan za upis (prema odabiru škole)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Fizika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Fizika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Fizika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7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48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19036-CF1A-4DC5-862B-E1D386B5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212683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Zdravstveni zahtjevi i funkcionalne sposobnosti potrebni za obrazovne programe</a:t>
            </a:r>
            <a:r>
              <a:rPr lang="pl-PL" sz="2800" dirty="0"/>
              <a:t> </a:t>
            </a: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2B8DDD-F0CF-4938-9378-0D082E79B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85CAC6D8-DC16-4028-B515-827013AD3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04507"/>
              </p:ext>
            </p:extLst>
          </p:nvPr>
        </p:nvGraphicFramePr>
        <p:xfrm>
          <a:off x="135467" y="1650999"/>
          <a:ext cx="11921067" cy="5079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689">
                  <a:extLst>
                    <a:ext uri="{9D8B030D-6E8A-4147-A177-3AD203B41FA5}">
                      <a16:colId xmlns:a16="http://schemas.microsoft.com/office/drawing/2014/main" val="722801337"/>
                    </a:ext>
                  </a:extLst>
                </a:gridCol>
                <a:gridCol w="3973689">
                  <a:extLst>
                    <a:ext uri="{9D8B030D-6E8A-4147-A177-3AD203B41FA5}">
                      <a16:colId xmlns:a16="http://schemas.microsoft.com/office/drawing/2014/main" val="1508316674"/>
                    </a:ext>
                  </a:extLst>
                </a:gridCol>
                <a:gridCol w="3973689">
                  <a:extLst>
                    <a:ext uri="{9D8B030D-6E8A-4147-A177-3AD203B41FA5}">
                      <a16:colId xmlns:a16="http://schemas.microsoft.com/office/drawing/2014/main" val="3606396878"/>
                    </a:ext>
                  </a:extLst>
                </a:gridCol>
              </a:tblGrid>
              <a:tr h="720882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Dentalni tehničar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Fizioterapeutski  tehničar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Medicinska sestra opće njege/medicinski tehničar opće njege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64248"/>
                  </a:ext>
                </a:extLst>
              </a:tr>
              <a:tr h="4120993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uredan dubinski (prostorni) </a:t>
                      </a:r>
                    </a:p>
                    <a:p>
                      <a:pPr algn="ctr"/>
                      <a:r>
                        <a:rPr lang="hr-HR" sz="2000" dirty="0"/>
                        <a:t>vid, raspoznavanje boja, </a:t>
                      </a:r>
                    </a:p>
                    <a:p>
                      <a:pPr algn="ctr"/>
                      <a:r>
                        <a:rPr lang="hr-HR" sz="2000" dirty="0"/>
                        <a:t>uredno kognitivno i </a:t>
                      </a:r>
                    </a:p>
                    <a:p>
                      <a:pPr algn="ctr"/>
                      <a:r>
                        <a:rPr lang="hr-HR" sz="2000" dirty="0"/>
                        <a:t>emocionalno funkcioniranje, </a:t>
                      </a:r>
                    </a:p>
                    <a:p>
                      <a:pPr algn="ctr"/>
                      <a:r>
                        <a:rPr lang="hr-HR" sz="2000" dirty="0"/>
                        <a:t>uredna funkcija gornjih </a:t>
                      </a:r>
                    </a:p>
                    <a:p>
                      <a:pPr algn="ctr"/>
                      <a:r>
                        <a:rPr lang="hr-HR" sz="2000" dirty="0"/>
                        <a:t>ekstremiteta, fina motorika </a:t>
                      </a:r>
                    </a:p>
                    <a:p>
                      <a:pPr algn="ctr"/>
                      <a:r>
                        <a:rPr lang="hr-HR" sz="2000" dirty="0"/>
                        <a:t>šake i prstiju, uredna funkcija </a:t>
                      </a:r>
                    </a:p>
                    <a:p>
                      <a:pPr algn="ctr"/>
                      <a:r>
                        <a:rPr lang="hr-HR" sz="2000" dirty="0"/>
                        <a:t>kože na šakama i </a:t>
                      </a:r>
                    </a:p>
                    <a:p>
                      <a:pPr algn="ctr"/>
                      <a:r>
                        <a:rPr lang="hr-HR" sz="2000" dirty="0"/>
                        <a:t>podlakticama, odsutnost </a:t>
                      </a:r>
                    </a:p>
                    <a:p>
                      <a:pPr algn="ctr"/>
                      <a:r>
                        <a:rPr lang="hr-HR" sz="2000" dirty="0"/>
                        <a:t>alergije na profesionalne </a:t>
                      </a:r>
                    </a:p>
                    <a:p>
                      <a:pPr algn="ctr"/>
                      <a:r>
                        <a:rPr lang="hr-HR" sz="2000" dirty="0"/>
                        <a:t>alergene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uredna funkcija mišićno</a:t>
                      </a:r>
                    </a:p>
                    <a:p>
                      <a:pPr algn="ctr"/>
                      <a:r>
                        <a:rPr lang="hr-HR" sz="2000" dirty="0"/>
                        <a:t>koštanog sustava, uredna </a:t>
                      </a:r>
                    </a:p>
                    <a:p>
                      <a:pPr algn="ctr"/>
                      <a:r>
                        <a:rPr lang="hr-HR" sz="2000" dirty="0"/>
                        <a:t>funkcija kože na šakama i </a:t>
                      </a:r>
                    </a:p>
                    <a:p>
                      <a:pPr algn="ctr"/>
                      <a:r>
                        <a:rPr lang="hr-HR" sz="2000" dirty="0"/>
                        <a:t>podlakticama, uredno </a:t>
                      </a:r>
                    </a:p>
                    <a:p>
                      <a:pPr algn="ctr"/>
                      <a:r>
                        <a:rPr lang="hr-HR" sz="2000" dirty="0"/>
                        <a:t>kognitivno i emocionalno </a:t>
                      </a:r>
                    </a:p>
                    <a:p>
                      <a:pPr algn="ctr"/>
                      <a:r>
                        <a:rPr lang="hr-HR" sz="2000" dirty="0"/>
                        <a:t>funkcioniranje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uredan vid, uredan sluh, sposobnost funkcionalnog glasovno-jezično-govornog izražavanja u svrhu uspostavljanja komunikacije, raspoznavanje boja, uredno kognitivno i emocionalno funkcioniranje, uredna </a:t>
                      </a:r>
                    </a:p>
                    <a:p>
                      <a:pPr algn="ctr"/>
                      <a:r>
                        <a:rPr lang="hr-HR" sz="2000" dirty="0"/>
                        <a:t>funkcija mišićno-koštanog sustava, uredna funkcija srčano-žilnog sustava, uredna funkcija kože na šakama i podlakticama, uredna ravnoteža i stabilno stanje svijesti, odsutnost alergije na profesionalne alergene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822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9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EA7C3-750C-4F19-AEC7-12CFCF6E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9931739" cy="1395984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Potrebne potvrde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AE72786-2C27-42AD-ACD1-DB4303A19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25310"/>
              </p:ext>
            </p:extLst>
          </p:nvPr>
        </p:nvGraphicFramePr>
        <p:xfrm>
          <a:off x="1024127" y="2260600"/>
          <a:ext cx="97202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8">
                  <a:extLst>
                    <a:ext uri="{9D8B030D-6E8A-4147-A177-3AD203B41FA5}">
                      <a16:colId xmlns:a16="http://schemas.microsoft.com/office/drawing/2014/main" val="1768048977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4248051499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217105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Dentalni tehničar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Fizioterapeutski tehničar</a:t>
                      </a:r>
                    </a:p>
                    <a:p>
                      <a:endParaRPr lang="hr-HR" dirty="0"/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Medicinska sestra opće njege/medicinski tehničar opće njege</a:t>
                      </a:r>
                    </a:p>
                    <a:p>
                      <a:endParaRPr lang="hr-HR" dirty="0"/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66766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Liječnička svjedodžba </a:t>
                      </a:r>
                      <a:r>
                        <a:rPr lang="hr-HR" b="1" dirty="0">
                          <a:solidFill>
                            <a:srgbClr val="7030A0"/>
                          </a:solidFill>
                        </a:rPr>
                        <a:t>medicine rada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Potvrda nadležnog </a:t>
                      </a:r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školskog liječnika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Liječnička svjedodžba </a:t>
                      </a:r>
                      <a:r>
                        <a:rPr lang="hr-HR" b="1" dirty="0">
                          <a:solidFill>
                            <a:srgbClr val="7030A0"/>
                          </a:solidFill>
                        </a:rPr>
                        <a:t>medicine rada</a:t>
                      </a:r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5253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39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98A46-6BF0-435A-B5C6-8B8458EB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43934"/>
            <a:ext cx="9720072" cy="584200"/>
          </a:xfrm>
        </p:spPr>
        <p:txBody>
          <a:bodyPr>
            <a:normAutofit/>
          </a:bodyPr>
          <a:lstStyle/>
          <a:p>
            <a:pPr algn="ctr"/>
            <a:r>
              <a:rPr lang="hr-HR" sz="2000" dirty="0"/>
              <a:t>Bodovni pragovi i ostali uvjeti upisa</a:t>
            </a:r>
          </a:p>
        </p:txBody>
      </p:sp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C6045A62-FE98-494D-9542-DF3C874F1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69471"/>
              </p:ext>
            </p:extLst>
          </p:nvPr>
        </p:nvGraphicFramePr>
        <p:xfrm>
          <a:off x="1024128" y="728134"/>
          <a:ext cx="9720075" cy="5777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25">
                  <a:extLst>
                    <a:ext uri="{9D8B030D-6E8A-4147-A177-3AD203B41FA5}">
                      <a16:colId xmlns:a16="http://schemas.microsoft.com/office/drawing/2014/main" val="1051615518"/>
                    </a:ext>
                  </a:extLst>
                </a:gridCol>
                <a:gridCol w="3240025">
                  <a:extLst>
                    <a:ext uri="{9D8B030D-6E8A-4147-A177-3AD203B41FA5}">
                      <a16:colId xmlns:a16="http://schemas.microsoft.com/office/drawing/2014/main" val="1203698573"/>
                    </a:ext>
                  </a:extLst>
                </a:gridCol>
                <a:gridCol w="3240025">
                  <a:extLst>
                    <a:ext uri="{9D8B030D-6E8A-4147-A177-3AD203B41FA5}">
                      <a16:colId xmlns:a16="http://schemas.microsoft.com/office/drawing/2014/main" val="2349508566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Dentalni tehničar</a:t>
                      </a:r>
                    </a:p>
                    <a:p>
                      <a:pPr algn="ctr"/>
                      <a:endParaRPr lang="hr-HR" dirty="0"/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Fizioterapeutski tehničar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Medicinska sestra opće njege/medicinski tehničar opće njege</a:t>
                      </a:r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2479641925"/>
                  </a:ext>
                </a:extLst>
              </a:tr>
              <a:tr h="3674533">
                <a:tc>
                  <a:txBody>
                    <a:bodyPr/>
                    <a:lstStyle/>
                    <a:p>
                      <a:r>
                        <a:rPr lang="hr-HR" dirty="0"/>
                        <a:t>Nema bodovnog praga. Učenici sami oblikuju bodovni prag na način da se mjesta popunjavaju od najvišeg do najnižeg broja bodova do ispunjenja upisne kvote. Upisna kvota je 1 razred od 24 učenika.</a:t>
                      </a:r>
                    </a:p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DODATNA PROVJERA: ručna spretnost. Učenik mora proći test ručne spretnosti da bi mogao ući u daljnji postupak upisa. </a:t>
                      </a:r>
                    </a:p>
                    <a:p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Ručna spretnost sadrži manualni test od tri zadatka. 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Nema bodovnog praga. Učenici sami oblikuju bodovni prag na način da se mjesta popunjavaju od najvišeg do najnižeg broja bodova do ispunjenja upisne kvote. Upisna kvota je 1 razred od 24 učenika.</a:t>
                      </a:r>
                    </a:p>
                    <a:p>
                      <a:endParaRPr lang="hr-HR" dirty="0"/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Minimalan broj bodova za upis je </a:t>
                      </a:r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56,00 </a:t>
                      </a:r>
                      <a:r>
                        <a:rPr lang="hr-HR" dirty="0"/>
                        <a:t>bodova. Upisna kvota su 2 razreda od 24 učenika. Ukupno  48 učenika. </a:t>
                      </a:r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696118288"/>
                  </a:ext>
                </a:extLst>
              </a:tr>
              <a:tr h="946276">
                <a:tc>
                  <a:txBody>
                    <a:bodyPr/>
                    <a:lstStyle/>
                    <a:p>
                      <a:r>
                        <a:rPr lang="hr-HR" dirty="0"/>
                        <a:t>Postoji mogućnost da se upisna kvota snizi ovisno o upisu učenika s teškoćama i ponavljačima.</a:t>
                      </a:r>
                    </a:p>
                    <a:p>
                      <a:endParaRPr lang="hr-HR" dirty="0"/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Postoji mogućnost da se upisna kvota snizi ovisno o upisu učenika s teškoćama.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Postoji mogućnost da se upisna kvota snizi ovisno o upisu učenika s teškoćama i ponavljačima.</a:t>
                      </a:r>
                    </a:p>
                    <a:p>
                      <a:endParaRPr lang="hr-HR" dirty="0"/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299638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64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307</TotalTime>
  <Words>929</Words>
  <Application>Microsoft Office PowerPoint</Application>
  <PresentationFormat>Široki zaslon</PresentationFormat>
  <Paragraphs>94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Century Schoolbook</vt:lpstr>
      <vt:lpstr>Tw Cen MT</vt:lpstr>
      <vt:lpstr>Tw Cen MT Condensed</vt:lpstr>
      <vt:lpstr>Wingdings 3</vt:lpstr>
      <vt:lpstr>Integral</vt:lpstr>
      <vt:lpstr>Upisi u školsku godinu 2026./2027.</vt:lpstr>
      <vt:lpstr>Dostupni programi</vt:lpstr>
      <vt:lpstr>Dentalni tehničar/ka </vt:lpstr>
      <vt:lpstr>fizioterapeutski tehničar/ka</vt:lpstr>
      <vt:lpstr>Medicinska sestra/tehničar opće njege</vt:lpstr>
      <vt:lpstr>  Predmeti posebno važni za upis</vt:lpstr>
      <vt:lpstr>Zdravstveni zahtjevi i funkcionalne sposobnosti potrebni za obrazovne programe </vt:lpstr>
      <vt:lpstr>Potrebne potvrde</vt:lpstr>
      <vt:lpstr>Bodovni pragovi i ostali uvjeti upisa</vt:lpstr>
      <vt:lpstr>Važne napomene: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2024./2025.</dc:title>
  <dc:creator>vera baric</dc:creator>
  <cp:lastModifiedBy>vera baric</cp:lastModifiedBy>
  <cp:revision>28</cp:revision>
  <dcterms:created xsi:type="dcterms:W3CDTF">2025-04-22T15:15:19Z</dcterms:created>
  <dcterms:modified xsi:type="dcterms:W3CDTF">2026-04-28T10:40:08Z</dcterms:modified>
</cp:coreProperties>
</file>