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6" r:id="rId2"/>
    <p:sldId id="300" r:id="rId3"/>
    <p:sldId id="301" r:id="rId4"/>
    <p:sldId id="303" r:id="rId5"/>
    <p:sldId id="306" r:id="rId6"/>
    <p:sldId id="307" r:id="rId7"/>
    <p:sldId id="308" r:id="rId8"/>
    <p:sldId id="309" r:id="rId9"/>
    <p:sldId id="310" r:id="rId10"/>
    <p:sldId id="311" r:id="rId11"/>
    <p:sldId id="314" r:id="rId12"/>
    <p:sldId id="315" r:id="rId13"/>
    <p:sldId id="316" r:id="rId14"/>
    <p:sldId id="317" r:id="rId15"/>
    <p:sldId id="318" r:id="rId16"/>
    <p:sldId id="319" r:id="rId17"/>
    <p:sldId id="331" r:id="rId18"/>
    <p:sldId id="320" r:id="rId19"/>
    <p:sldId id="321" r:id="rId20"/>
    <p:sldId id="322" r:id="rId21"/>
    <p:sldId id="327" r:id="rId22"/>
    <p:sldId id="329" r:id="rId23"/>
    <p:sldId id="330" r:id="rId24"/>
    <p:sldId id="332" r:id="rId25"/>
    <p:sldId id="333" r:id="rId26"/>
    <p:sldId id="334" r:id="rId27"/>
    <p:sldId id="335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DF798-A9AD-F096-E90D-DD42F7F227C3}" v="232" dt="2023-09-26T08:50:26.933"/>
    <p1510:client id="{981D9FFD-7B00-74B5-8635-C77810CDE92E}" v="113" dt="2023-09-26T09:36:09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624" autoAdjust="0"/>
  </p:normalViewPr>
  <p:slideViewPr>
    <p:cSldViewPr>
      <p:cViewPr varScale="1">
        <p:scale>
          <a:sx n="81" d="100"/>
          <a:sy n="81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0113B-97BC-4D69-BF2A-54E9D9BAFDBE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204B72D-9715-4761-9BDA-E692F5799F91}">
      <dgm:prSet custT="1"/>
      <dgm:spPr/>
      <dgm:t>
        <a:bodyPr/>
        <a:lstStyle/>
        <a:p>
          <a:pPr algn="ctr" rtl="0"/>
          <a:r>
            <a:rPr lang="hr-HR" sz="2800" b="1" baseline="0" dirty="0">
              <a:solidFill>
                <a:schemeClr val="bg1"/>
              </a:solidFill>
            </a:rPr>
            <a:t>Povijesni razvoj računala</a:t>
          </a:r>
          <a:endParaRPr lang="hr-HR" sz="1800" b="1" i="1" baseline="0" dirty="0"/>
        </a:p>
      </dgm:t>
    </dgm:pt>
    <dgm:pt modelId="{08542BE7-CA93-4406-B4E0-B13D63F8F224}" type="parTrans" cxnId="{F549447D-4A8A-48E0-95C8-332AC934C6C9}">
      <dgm:prSet/>
      <dgm:spPr/>
      <dgm:t>
        <a:bodyPr/>
        <a:lstStyle/>
        <a:p>
          <a:endParaRPr lang="hr-HR"/>
        </a:p>
      </dgm:t>
    </dgm:pt>
    <dgm:pt modelId="{50091038-E825-43A5-92CB-BB9F90D6F0C4}" type="sibTrans" cxnId="{F549447D-4A8A-48E0-95C8-332AC934C6C9}">
      <dgm:prSet/>
      <dgm:spPr/>
      <dgm:t>
        <a:bodyPr/>
        <a:lstStyle/>
        <a:p>
          <a:endParaRPr lang="hr-HR"/>
        </a:p>
      </dgm:t>
    </dgm:pt>
    <dgm:pt modelId="{2C14FDC8-4CB0-4111-81D1-767E8BBDBF08}" type="pres">
      <dgm:prSet presAssocID="{73E0113B-97BC-4D69-BF2A-54E9D9BAFDBE}" presName="Name0" presStyleCnt="0">
        <dgm:presLayoutVars>
          <dgm:dir/>
          <dgm:resizeHandles val="exact"/>
        </dgm:presLayoutVars>
      </dgm:prSet>
      <dgm:spPr/>
    </dgm:pt>
    <dgm:pt modelId="{226A1C38-44B0-4E00-A0AF-1AB40D444437}" type="pres">
      <dgm:prSet presAssocID="{D204B72D-9715-4761-9BDA-E692F5799F91}" presName="node" presStyleLbl="node1" presStyleIdx="0" presStyleCnt="1" custLinFactNeighborX="1081" custLinFactNeighborY="-4000">
        <dgm:presLayoutVars>
          <dgm:bulletEnabled val="1"/>
        </dgm:presLayoutVars>
      </dgm:prSet>
      <dgm:spPr/>
    </dgm:pt>
  </dgm:ptLst>
  <dgm:cxnLst>
    <dgm:cxn modelId="{F549447D-4A8A-48E0-95C8-332AC934C6C9}" srcId="{73E0113B-97BC-4D69-BF2A-54E9D9BAFDBE}" destId="{D204B72D-9715-4761-9BDA-E692F5799F91}" srcOrd="0" destOrd="0" parTransId="{08542BE7-CA93-4406-B4E0-B13D63F8F224}" sibTransId="{50091038-E825-43A5-92CB-BB9F90D6F0C4}"/>
    <dgm:cxn modelId="{0EC1FC89-91AE-4265-9668-3FD7A8E17674}" type="presOf" srcId="{D204B72D-9715-4761-9BDA-E692F5799F91}" destId="{226A1C38-44B0-4E00-A0AF-1AB40D444437}" srcOrd="0" destOrd="0" presId="urn:microsoft.com/office/officeart/2005/8/layout/process1"/>
    <dgm:cxn modelId="{65EF69CD-3DFE-44BA-B8DA-CA7787F01440}" type="presOf" srcId="{73E0113B-97BC-4D69-BF2A-54E9D9BAFDBE}" destId="{2C14FDC8-4CB0-4111-81D1-767E8BBDBF08}" srcOrd="0" destOrd="0" presId="urn:microsoft.com/office/officeart/2005/8/layout/process1"/>
    <dgm:cxn modelId="{58688277-E18D-4261-9B17-8F9637E41342}" type="presParOf" srcId="{2C14FDC8-4CB0-4111-81D1-767E8BBDBF08}" destId="{226A1C38-44B0-4E00-A0AF-1AB40D4444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51256-8AA6-4CF9-914A-8D5D287EA8C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42128C-AFC4-46FD-83C6-2FBD3B3D61D2}">
      <dgm:prSet/>
      <dgm:spPr/>
      <dgm:t>
        <a:bodyPr/>
        <a:lstStyle/>
        <a:p>
          <a:r>
            <a:rPr lang="hr-HR"/>
            <a:t>Charles Babbage je 1820. godine osmislio </a:t>
          </a:r>
          <a:r>
            <a:rPr lang="hr-HR" b="1"/>
            <a:t>diferencijalni stroj</a:t>
          </a:r>
          <a:endParaRPr lang="en-US"/>
        </a:p>
      </dgm:t>
    </dgm:pt>
    <dgm:pt modelId="{F63D85AF-0828-46EB-9CC0-590D4D13E884}" type="parTrans" cxnId="{777E5E68-38CE-4C50-88DB-DA0FDD73B7F3}">
      <dgm:prSet/>
      <dgm:spPr/>
      <dgm:t>
        <a:bodyPr/>
        <a:lstStyle/>
        <a:p>
          <a:endParaRPr lang="en-US"/>
        </a:p>
      </dgm:t>
    </dgm:pt>
    <dgm:pt modelId="{B16B5A69-0AD5-4C14-A9AB-CF02F8EA0A79}" type="sibTrans" cxnId="{777E5E68-38CE-4C50-88DB-DA0FDD73B7F3}">
      <dgm:prSet/>
      <dgm:spPr/>
      <dgm:t>
        <a:bodyPr/>
        <a:lstStyle/>
        <a:p>
          <a:endParaRPr lang="en-US"/>
        </a:p>
      </dgm:t>
    </dgm:pt>
    <dgm:pt modelId="{D301346D-A8AF-40A2-807B-D33C06F57E94}">
      <dgm:prSet/>
      <dgm:spPr/>
      <dgm:t>
        <a:bodyPr/>
        <a:lstStyle/>
        <a:p>
          <a:r>
            <a:rPr lang="hr-HR"/>
            <a:t>Takav je stroj trebao omogućiti strojno izračunavanje logaritamskih tablica</a:t>
          </a:r>
          <a:endParaRPr lang="en-US"/>
        </a:p>
      </dgm:t>
    </dgm:pt>
    <dgm:pt modelId="{F54A150D-FD93-4775-90A7-1860C3E933E4}" type="parTrans" cxnId="{D204BE46-36CF-4F68-8CB7-C5B202E58727}">
      <dgm:prSet/>
      <dgm:spPr/>
      <dgm:t>
        <a:bodyPr/>
        <a:lstStyle/>
        <a:p>
          <a:endParaRPr lang="en-US"/>
        </a:p>
      </dgm:t>
    </dgm:pt>
    <dgm:pt modelId="{AF6CE009-030A-4754-9E69-DCB1898BB242}" type="sibTrans" cxnId="{D204BE46-36CF-4F68-8CB7-C5B202E58727}">
      <dgm:prSet/>
      <dgm:spPr/>
      <dgm:t>
        <a:bodyPr/>
        <a:lstStyle/>
        <a:p>
          <a:endParaRPr lang="en-US"/>
        </a:p>
      </dgm:t>
    </dgm:pt>
    <dgm:pt modelId="{9535E287-DAD7-4F61-832A-19D7F47126F3}">
      <dgm:prSet/>
      <dgm:spPr/>
      <dgm:t>
        <a:bodyPr/>
        <a:lstStyle/>
        <a:p>
          <a:r>
            <a:rPr lang="hr-HR"/>
            <a:t>Projekt je obustavljen nakon 15 godina i stroj nikada nije proradio</a:t>
          </a:r>
          <a:endParaRPr lang="en-US"/>
        </a:p>
      </dgm:t>
    </dgm:pt>
    <dgm:pt modelId="{482F8625-015E-49C3-93EE-46D0F8F5B5DC}" type="parTrans" cxnId="{B3B9E636-6C60-46D0-A0B5-1897FFC351AE}">
      <dgm:prSet/>
      <dgm:spPr/>
      <dgm:t>
        <a:bodyPr/>
        <a:lstStyle/>
        <a:p>
          <a:endParaRPr lang="en-US"/>
        </a:p>
      </dgm:t>
    </dgm:pt>
    <dgm:pt modelId="{9F93608C-CBB4-4E69-B165-3C89B88B861F}" type="sibTrans" cxnId="{B3B9E636-6C60-46D0-A0B5-1897FFC351AE}">
      <dgm:prSet/>
      <dgm:spPr/>
      <dgm:t>
        <a:bodyPr/>
        <a:lstStyle/>
        <a:p>
          <a:endParaRPr lang="en-US"/>
        </a:p>
      </dgm:t>
    </dgm:pt>
    <dgm:pt modelId="{DEBAADD8-FDC9-45EB-87A4-35834461B93C}" type="pres">
      <dgm:prSet presAssocID="{C3951256-8AA6-4CF9-914A-8D5D287EA8C9}" presName="diagram" presStyleCnt="0">
        <dgm:presLayoutVars>
          <dgm:dir/>
          <dgm:resizeHandles val="exact"/>
        </dgm:presLayoutVars>
      </dgm:prSet>
      <dgm:spPr/>
    </dgm:pt>
    <dgm:pt modelId="{652B1E96-EF18-4B6F-B09E-17ADCD975E44}" type="pres">
      <dgm:prSet presAssocID="{4D42128C-AFC4-46FD-83C6-2FBD3B3D61D2}" presName="node" presStyleLbl="node1" presStyleIdx="0" presStyleCnt="3">
        <dgm:presLayoutVars>
          <dgm:bulletEnabled val="1"/>
        </dgm:presLayoutVars>
      </dgm:prSet>
      <dgm:spPr/>
    </dgm:pt>
    <dgm:pt modelId="{17ED24F5-92D8-47B9-97C0-3ADEC2658D2C}" type="pres">
      <dgm:prSet presAssocID="{B16B5A69-0AD5-4C14-A9AB-CF02F8EA0A79}" presName="sibTrans" presStyleLbl="sibTrans2D1" presStyleIdx="0" presStyleCnt="2"/>
      <dgm:spPr/>
    </dgm:pt>
    <dgm:pt modelId="{8D8DC708-10BF-40F5-9EA6-EDBAFB116FA0}" type="pres">
      <dgm:prSet presAssocID="{B16B5A69-0AD5-4C14-A9AB-CF02F8EA0A79}" presName="connectorText" presStyleLbl="sibTrans2D1" presStyleIdx="0" presStyleCnt="2"/>
      <dgm:spPr/>
    </dgm:pt>
    <dgm:pt modelId="{E6095921-2CDE-4FFB-9012-E82030BDB058}" type="pres">
      <dgm:prSet presAssocID="{D301346D-A8AF-40A2-807B-D33C06F57E94}" presName="node" presStyleLbl="node1" presStyleIdx="1" presStyleCnt="3">
        <dgm:presLayoutVars>
          <dgm:bulletEnabled val="1"/>
        </dgm:presLayoutVars>
      </dgm:prSet>
      <dgm:spPr/>
    </dgm:pt>
    <dgm:pt modelId="{0135F3DA-3FB9-4EF2-9606-CCC5DEF67672}" type="pres">
      <dgm:prSet presAssocID="{AF6CE009-030A-4754-9E69-DCB1898BB242}" presName="sibTrans" presStyleLbl="sibTrans2D1" presStyleIdx="1" presStyleCnt="2"/>
      <dgm:spPr/>
    </dgm:pt>
    <dgm:pt modelId="{C8FBAC24-92C5-45EF-A2ED-EB44B2994BDB}" type="pres">
      <dgm:prSet presAssocID="{AF6CE009-030A-4754-9E69-DCB1898BB242}" presName="connectorText" presStyleLbl="sibTrans2D1" presStyleIdx="1" presStyleCnt="2"/>
      <dgm:spPr/>
    </dgm:pt>
    <dgm:pt modelId="{63F1A02F-E0AD-4488-B6C3-3843E5EA0429}" type="pres">
      <dgm:prSet presAssocID="{9535E287-DAD7-4F61-832A-19D7F47126F3}" presName="node" presStyleLbl="node1" presStyleIdx="2" presStyleCnt="3">
        <dgm:presLayoutVars>
          <dgm:bulletEnabled val="1"/>
        </dgm:presLayoutVars>
      </dgm:prSet>
      <dgm:spPr/>
    </dgm:pt>
  </dgm:ptLst>
  <dgm:cxnLst>
    <dgm:cxn modelId="{A23D2106-6AE6-4728-84E4-D44680CA7E4E}" type="presOf" srcId="{C3951256-8AA6-4CF9-914A-8D5D287EA8C9}" destId="{DEBAADD8-FDC9-45EB-87A4-35834461B93C}" srcOrd="0" destOrd="0" presId="urn:microsoft.com/office/officeart/2005/8/layout/process5"/>
    <dgm:cxn modelId="{B3B9E636-6C60-46D0-A0B5-1897FFC351AE}" srcId="{C3951256-8AA6-4CF9-914A-8D5D287EA8C9}" destId="{9535E287-DAD7-4F61-832A-19D7F47126F3}" srcOrd="2" destOrd="0" parTransId="{482F8625-015E-49C3-93EE-46D0F8F5B5DC}" sibTransId="{9F93608C-CBB4-4E69-B165-3C89B88B861F}"/>
    <dgm:cxn modelId="{D204BE46-36CF-4F68-8CB7-C5B202E58727}" srcId="{C3951256-8AA6-4CF9-914A-8D5D287EA8C9}" destId="{D301346D-A8AF-40A2-807B-D33C06F57E94}" srcOrd="1" destOrd="0" parTransId="{F54A150D-FD93-4775-90A7-1860C3E933E4}" sibTransId="{AF6CE009-030A-4754-9E69-DCB1898BB242}"/>
    <dgm:cxn modelId="{777E5E68-38CE-4C50-88DB-DA0FDD73B7F3}" srcId="{C3951256-8AA6-4CF9-914A-8D5D287EA8C9}" destId="{4D42128C-AFC4-46FD-83C6-2FBD3B3D61D2}" srcOrd="0" destOrd="0" parTransId="{F63D85AF-0828-46EB-9CC0-590D4D13E884}" sibTransId="{B16B5A69-0AD5-4C14-A9AB-CF02F8EA0A79}"/>
    <dgm:cxn modelId="{B8FB986F-68A4-47D8-80E3-3B8F96610862}" type="presOf" srcId="{4D42128C-AFC4-46FD-83C6-2FBD3B3D61D2}" destId="{652B1E96-EF18-4B6F-B09E-17ADCD975E44}" srcOrd="0" destOrd="0" presId="urn:microsoft.com/office/officeart/2005/8/layout/process5"/>
    <dgm:cxn modelId="{E91C5582-FA11-4D40-B8F9-ABD0DBD51ABF}" type="presOf" srcId="{B16B5A69-0AD5-4C14-A9AB-CF02F8EA0A79}" destId="{17ED24F5-92D8-47B9-97C0-3ADEC2658D2C}" srcOrd="0" destOrd="0" presId="urn:microsoft.com/office/officeart/2005/8/layout/process5"/>
    <dgm:cxn modelId="{4573E98B-6323-412F-905E-6B006ABD6412}" type="presOf" srcId="{B16B5A69-0AD5-4C14-A9AB-CF02F8EA0A79}" destId="{8D8DC708-10BF-40F5-9EA6-EDBAFB116FA0}" srcOrd="1" destOrd="0" presId="urn:microsoft.com/office/officeart/2005/8/layout/process5"/>
    <dgm:cxn modelId="{0F2CBBBB-DC42-40C0-B5E9-20AD1B86CD9E}" type="presOf" srcId="{AF6CE009-030A-4754-9E69-DCB1898BB242}" destId="{0135F3DA-3FB9-4EF2-9606-CCC5DEF67672}" srcOrd="0" destOrd="0" presId="urn:microsoft.com/office/officeart/2005/8/layout/process5"/>
    <dgm:cxn modelId="{3DD828E4-C467-4A60-8504-D55F69F13E16}" type="presOf" srcId="{9535E287-DAD7-4F61-832A-19D7F47126F3}" destId="{63F1A02F-E0AD-4488-B6C3-3843E5EA0429}" srcOrd="0" destOrd="0" presId="urn:microsoft.com/office/officeart/2005/8/layout/process5"/>
    <dgm:cxn modelId="{BBC2A8F5-91FF-49E4-A633-96635220D4FD}" type="presOf" srcId="{D301346D-A8AF-40A2-807B-D33C06F57E94}" destId="{E6095921-2CDE-4FFB-9012-E82030BDB058}" srcOrd="0" destOrd="0" presId="urn:microsoft.com/office/officeart/2005/8/layout/process5"/>
    <dgm:cxn modelId="{4B726BF9-5B5D-4983-8FE7-EF70EFCBA46B}" type="presOf" srcId="{AF6CE009-030A-4754-9E69-DCB1898BB242}" destId="{C8FBAC24-92C5-45EF-A2ED-EB44B2994BDB}" srcOrd="1" destOrd="0" presId="urn:microsoft.com/office/officeart/2005/8/layout/process5"/>
    <dgm:cxn modelId="{257FACE1-82A8-4E06-9AED-3DB274D288FC}" type="presParOf" srcId="{DEBAADD8-FDC9-45EB-87A4-35834461B93C}" destId="{652B1E96-EF18-4B6F-B09E-17ADCD975E44}" srcOrd="0" destOrd="0" presId="urn:microsoft.com/office/officeart/2005/8/layout/process5"/>
    <dgm:cxn modelId="{BC3FCAF1-25F9-459A-A2B2-52AF76363ACC}" type="presParOf" srcId="{DEBAADD8-FDC9-45EB-87A4-35834461B93C}" destId="{17ED24F5-92D8-47B9-97C0-3ADEC2658D2C}" srcOrd="1" destOrd="0" presId="urn:microsoft.com/office/officeart/2005/8/layout/process5"/>
    <dgm:cxn modelId="{3D1926D8-8C00-4A78-B937-FD57BC490D0A}" type="presParOf" srcId="{17ED24F5-92D8-47B9-97C0-3ADEC2658D2C}" destId="{8D8DC708-10BF-40F5-9EA6-EDBAFB116FA0}" srcOrd="0" destOrd="0" presId="urn:microsoft.com/office/officeart/2005/8/layout/process5"/>
    <dgm:cxn modelId="{D5A80570-0082-4FAF-8878-091A46A168B5}" type="presParOf" srcId="{DEBAADD8-FDC9-45EB-87A4-35834461B93C}" destId="{E6095921-2CDE-4FFB-9012-E82030BDB058}" srcOrd="2" destOrd="0" presId="urn:microsoft.com/office/officeart/2005/8/layout/process5"/>
    <dgm:cxn modelId="{BEFEF4D9-0935-40E9-AB8B-837EF4FBE427}" type="presParOf" srcId="{DEBAADD8-FDC9-45EB-87A4-35834461B93C}" destId="{0135F3DA-3FB9-4EF2-9606-CCC5DEF67672}" srcOrd="3" destOrd="0" presId="urn:microsoft.com/office/officeart/2005/8/layout/process5"/>
    <dgm:cxn modelId="{AC1ADA6C-5FF5-4D3F-BDB2-A5882899008D}" type="presParOf" srcId="{0135F3DA-3FB9-4EF2-9606-CCC5DEF67672}" destId="{C8FBAC24-92C5-45EF-A2ED-EB44B2994BDB}" srcOrd="0" destOrd="0" presId="urn:microsoft.com/office/officeart/2005/8/layout/process5"/>
    <dgm:cxn modelId="{52067147-A169-406D-B41B-020EF8FB7862}" type="presParOf" srcId="{DEBAADD8-FDC9-45EB-87A4-35834461B93C}" destId="{63F1A02F-E0AD-4488-B6C3-3843E5EA042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72B0B-1A02-437C-A619-2CF3CB5C2C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634BA-5801-4675-BA89-B836FDFAE1E9}">
      <dgm:prSet/>
      <dgm:spPr/>
      <dgm:t>
        <a:bodyPr/>
        <a:lstStyle/>
        <a:p>
          <a:r>
            <a:rPr lang="en-US"/>
            <a:t>Jedina koja je </a:t>
          </a:r>
          <a:r>
            <a:rPr lang="hr-HR"/>
            <a:t>razumjela kako analitički stroj radi</a:t>
          </a:r>
          <a:r>
            <a:rPr lang="en-US"/>
            <a:t> bila</a:t>
          </a:r>
          <a:r>
            <a:rPr lang="hr-HR"/>
            <a:t> je</a:t>
          </a:r>
          <a:r>
            <a:rPr lang="en-US"/>
            <a:t> </a:t>
          </a:r>
          <a:r>
            <a:rPr lang="en-US" b="1"/>
            <a:t>Ada Byron</a:t>
          </a:r>
          <a:r>
            <a:rPr lang="hr-HR"/>
            <a:t>, </a:t>
          </a:r>
          <a:r>
            <a:rPr lang="en-US"/>
            <a:t>britanska matematičarka</a:t>
          </a:r>
        </a:p>
      </dgm:t>
    </dgm:pt>
    <dgm:pt modelId="{EFA87CDE-228B-4A11-BC42-B1E8F5DF71FB}" type="parTrans" cxnId="{0F4F665C-814A-4353-99F4-92F20B16D831}">
      <dgm:prSet/>
      <dgm:spPr/>
      <dgm:t>
        <a:bodyPr/>
        <a:lstStyle/>
        <a:p>
          <a:endParaRPr lang="en-US"/>
        </a:p>
      </dgm:t>
    </dgm:pt>
    <dgm:pt modelId="{5926C4F4-1D98-4D1B-920C-99E42BB5E69F}" type="sibTrans" cxnId="{0F4F665C-814A-4353-99F4-92F20B16D831}">
      <dgm:prSet/>
      <dgm:spPr/>
      <dgm:t>
        <a:bodyPr/>
        <a:lstStyle/>
        <a:p>
          <a:endParaRPr lang="en-US"/>
        </a:p>
      </dgm:t>
    </dgm:pt>
    <dgm:pt modelId="{6BC057EE-3ADD-4500-8ABC-839099638471}">
      <dgm:prSet/>
      <dgm:spPr/>
      <dgm:t>
        <a:bodyPr/>
        <a:lstStyle/>
        <a:p>
          <a:r>
            <a:rPr lang="hr-HR"/>
            <a:t>Ona</a:t>
          </a:r>
          <a:r>
            <a:rPr lang="en-US"/>
            <a:t> je pisala članke o analitičkom stroju i programe </a:t>
          </a:r>
          <a:r>
            <a:rPr lang="hr-HR"/>
            <a:t> </a:t>
          </a:r>
          <a:r>
            <a:rPr lang="en-US"/>
            <a:t>za njega</a:t>
          </a:r>
        </a:p>
      </dgm:t>
    </dgm:pt>
    <dgm:pt modelId="{5D5813C4-C62D-4DD9-B627-79CCEC1DFFE7}" type="parTrans" cxnId="{92029519-AF6C-4A08-BB61-E662CF33850C}">
      <dgm:prSet/>
      <dgm:spPr/>
      <dgm:t>
        <a:bodyPr/>
        <a:lstStyle/>
        <a:p>
          <a:endParaRPr lang="en-US"/>
        </a:p>
      </dgm:t>
    </dgm:pt>
    <dgm:pt modelId="{925E85C9-6BFE-4DBB-9D5E-94069AEA3505}" type="sibTrans" cxnId="{92029519-AF6C-4A08-BB61-E662CF33850C}">
      <dgm:prSet/>
      <dgm:spPr/>
      <dgm:t>
        <a:bodyPr/>
        <a:lstStyle/>
        <a:p>
          <a:endParaRPr lang="en-US"/>
        </a:p>
      </dgm:t>
    </dgm:pt>
    <dgm:pt modelId="{B3E0E3B9-5A7A-428A-8FEC-E743C0ABC71D}">
      <dgm:prSet/>
      <dgm:spPr/>
      <dgm:t>
        <a:bodyPr/>
        <a:lstStyle/>
        <a:p>
          <a:r>
            <a:rPr lang="en-US"/>
            <a:t>Adu </a:t>
          </a:r>
          <a:r>
            <a:rPr lang="hr-HR"/>
            <a:t>se stoga </a:t>
          </a:r>
          <a:r>
            <a:rPr lang="en-US"/>
            <a:t>smatra prvom programerkom</a:t>
          </a:r>
        </a:p>
      </dgm:t>
    </dgm:pt>
    <dgm:pt modelId="{87FF484A-4972-4CC1-AF58-8B9A72147585}" type="parTrans" cxnId="{A65D1936-0E56-4BFD-B930-C20CD0AE3019}">
      <dgm:prSet/>
      <dgm:spPr/>
      <dgm:t>
        <a:bodyPr/>
        <a:lstStyle/>
        <a:p>
          <a:endParaRPr lang="en-US"/>
        </a:p>
      </dgm:t>
    </dgm:pt>
    <dgm:pt modelId="{14099740-C119-46B4-8CE4-45AAAB68AEAF}" type="sibTrans" cxnId="{A65D1936-0E56-4BFD-B930-C20CD0AE3019}">
      <dgm:prSet/>
      <dgm:spPr/>
      <dgm:t>
        <a:bodyPr/>
        <a:lstStyle/>
        <a:p>
          <a:endParaRPr lang="en-US"/>
        </a:p>
      </dgm:t>
    </dgm:pt>
    <dgm:pt modelId="{CF2AE597-A5B8-4408-B375-8B84276B6871}" type="pres">
      <dgm:prSet presAssocID="{99C72B0B-1A02-437C-A619-2CF3CB5C2C37}" presName="vert0" presStyleCnt="0">
        <dgm:presLayoutVars>
          <dgm:dir/>
          <dgm:animOne val="branch"/>
          <dgm:animLvl val="lvl"/>
        </dgm:presLayoutVars>
      </dgm:prSet>
      <dgm:spPr/>
    </dgm:pt>
    <dgm:pt modelId="{6033E270-C93D-46A7-8D88-0D16223ADB42}" type="pres">
      <dgm:prSet presAssocID="{6AB634BA-5801-4675-BA89-B836FDFAE1E9}" presName="thickLine" presStyleLbl="alignNode1" presStyleIdx="0" presStyleCnt="3"/>
      <dgm:spPr/>
    </dgm:pt>
    <dgm:pt modelId="{9B51800D-4663-40A1-8B30-68F4A254C0BE}" type="pres">
      <dgm:prSet presAssocID="{6AB634BA-5801-4675-BA89-B836FDFAE1E9}" presName="horz1" presStyleCnt="0"/>
      <dgm:spPr/>
    </dgm:pt>
    <dgm:pt modelId="{5B6632C2-AB6D-447C-8E1E-D20583D1E3A8}" type="pres">
      <dgm:prSet presAssocID="{6AB634BA-5801-4675-BA89-B836FDFAE1E9}" presName="tx1" presStyleLbl="revTx" presStyleIdx="0" presStyleCnt="3"/>
      <dgm:spPr/>
    </dgm:pt>
    <dgm:pt modelId="{FC965450-954E-48A5-AA30-558E7B79B609}" type="pres">
      <dgm:prSet presAssocID="{6AB634BA-5801-4675-BA89-B836FDFAE1E9}" presName="vert1" presStyleCnt="0"/>
      <dgm:spPr/>
    </dgm:pt>
    <dgm:pt modelId="{C249785E-E7E1-419C-8339-B2CF49DC8097}" type="pres">
      <dgm:prSet presAssocID="{6BC057EE-3ADD-4500-8ABC-839099638471}" presName="thickLine" presStyleLbl="alignNode1" presStyleIdx="1" presStyleCnt="3"/>
      <dgm:spPr/>
    </dgm:pt>
    <dgm:pt modelId="{8CB38AA5-91AF-4ECC-9A4D-A3EF91936B40}" type="pres">
      <dgm:prSet presAssocID="{6BC057EE-3ADD-4500-8ABC-839099638471}" presName="horz1" presStyleCnt="0"/>
      <dgm:spPr/>
    </dgm:pt>
    <dgm:pt modelId="{28E1AB27-0EDD-4F96-AF40-58C36ABB912F}" type="pres">
      <dgm:prSet presAssocID="{6BC057EE-3ADD-4500-8ABC-839099638471}" presName="tx1" presStyleLbl="revTx" presStyleIdx="1" presStyleCnt="3"/>
      <dgm:spPr/>
    </dgm:pt>
    <dgm:pt modelId="{19F90F00-5CC6-425A-88FE-5BDC6AB0CDCD}" type="pres">
      <dgm:prSet presAssocID="{6BC057EE-3ADD-4500-8ABC-839099638471}" presName="vert1" presStyleCnt="0"/>
      <dgm:spPr/>
    </dgm:pt>
    <dgm:pt modelId="{63FBE891-3308-41C8-B459-5F314704529D}" type="pres">
      <dgm:prSet presAssocID="{B3E0E3B9-5A7A-428A-8FEC-E743C0ABC71D}" presName="thickLine" presStyleLbl="alignNode1" presStyleIdx="2" presStyleCnt="3"/>
      <dgm:spPr/>
    </dgm:pt>
    <dgm:pt modelId="{309797D1-1BAC-467C-9A34-E6BA18410D05}" type="pres">
      <dgm:prSet presAssocID="{B3E0E3B9-5A7A-428A-8FEC-E743C0ABC71D}" presName="horz1" presStyleCnt="0"/>
      <dgm:spPr/>
    </dgm:pt>
    <dgm:pt modelId="{5A25EA9A-E98C-4B77-8A03-E79263A4CD3E}" type="pres">
      <dgm:prSet presAssocID="{B3E0E3B9-5A7A-428A-8FEC-E743C0ABC71D}" presName="tx1" presStyleLbl="revTx" presStyleIdx="2" presStyleCnt="3"/>
      <dgm:spPr/>
    </dgm:pt>
    <dgm:pt modelId="{C57BDB57-2F1C-4BCE-B10B-2E3249EACBBA}" type="pres">
      <dgm:prSet presAssocID="{B3E0E3B9-5A7A-428A-8FEC-E743C0ABC71D}" presName="vert1" presStyleCnt="0"/>
      <dgm:spPr/>
    </dgm:pt>
  </dgm:ptLst>
  <dgm:cxnLst>
    <dgm:cxn modelId="{FF324D02-7495-43ED-BA2C-A0192EEAD340}" type="presOf" srcId="{B3E0E3B9-5A7A-428A-8FEC-E743C0ABC71D}" destId="{5A25EA9A-E98C-4B77-8A03-E79263A4CD3E}" srcOrd="0" destOrd="0" presId="urn:microsoft.com/office/officeart/2008/layout/LinedList"/>
    <dgm:cxn modelId="{92029519-AF6C-4A08-BB61-E662CF33850C}" srcId="{99C72B0B-1A02-437C-A619-2CF3CB5C2C37}" destId="{6BC057EE-3ADD-4500-8ABC-839099638471}" srcOrd="1" destOrd="0" parTransId="{5D5813C4-C62D-4DD9-B627-79CCEC1DFFE7}" sibTransId="{925E85C9-6BFE-4DBB-9D5E-94069AEA3505}"/>
    <dgm:cxn modelId="{5DF60923-D258-4C43-873A-CAE6DF0B8AA0}" type="presOf" srcId="{6BC057EE-3ADD-4500-8ABC-839099638471}" destId="{28E1AB27-0EDD-4F96-AF40-58C36ABB912F}" srcOrd="0" destOrd="0" presId="urn:microsoft.com/office/officeart/2008/layout/LinedList"/>
    <dgm:cxn modelId="{A65D1936-0E56-4BFD-B930-C20CD0AE3019}" srcId="{99C72B0B-1A02-437C-A619-2CF3CB5C2C37}" destId="{B3E0E3B9-5A7A-428A-8FEC-E743C0ABC71D}" srcOrd="2" destOrd="0" parTransId="{87FF484A-4972-4CC1-AF58-8B9A72147585}" sibTransId="{14099740-C119-46B4-8CE4-45AAAB68AEAF}"/>
    <dgm:cxn modelId="{0F4F665C-814A-4353-99F4-92F20B16D831}" srcId="{99C72B0B-1A02-437C-A619-2CF3CB5C2C37}" destId="{6AB634BA-5801-4675-BA89-B836FDFAE1E9}" srcOrd="0" destOrd="0" parTransId="{EFA87CDE-228B-4A11-BC42-B1E8F5DF71FB}" sibTransId="{5926C4F4-1D98-4D1B-920C-99E42BB5E69F}"/>
    <dgm:cxn modelId="{AAFBA581-EB7E-44E4-BD44-0257B318555B}" type="presOf" srcId="{99C72B0B-1A02-437C-A619-2CF3CB5C2C37}" destId="{CF2AE597-A5B8-4408-B375-8B84276B6871}" srcOrd="0" destOrd="0" presId="urn:microsoft.com/office/officeart/2008/layout/LinedList"/>
    <dgm:cxn modelId="{2B0CB7EE-34A5-4E4E-9DBD-26DA4BF02AAF}" type="presOf" srcId="{6AB634BA-5801-4675-BA89-B836FDFAE1E9}" destId="{5B6632C2-AB6D-447C-8E1E-D20583D1E3A8}" srcOrd="0" destOrd="0" presId="urn:microsoft.com/office/officeart/2008/layout/LinedList"/>
    <dgm:cxn modelId="{B44CB35E-F829-4B18-A1C5-F0AF6E0B7990}" type="presParOf" srcId="{CF2AE597-A5B8-4408-B375-8B84276B6871}" destId="{6033E270-C93D-46A7-8D88-0D16223ADB42}" srcOrd="0" destOrd="0" presId="urn:microsoft.com/office/officeart/2008/layout/LinedList"/>
    <dgm:cxn modelId="{36219846-28D0-4625-9694-9FC0976E30A2}" type="presParOf" srcId="{CF2AE597-A5B8-4408-B375-8B84276B6871}" destId="{9B51800D-4663-40A1-8B30-68F4A254C0BE}" srcOrd="1" destOrd="0" presId="urn:microsoft.com/office/officeart/2008/layout/LinedList"/>
    <dgm:cxn modelId="{93F4F959-B1B9-4751-820B-4E8D8735F9E8}" type="presParOf" srcId="{9B51800D-4663-40A1-8B30-68F4A254C0BE}" destId="{5B6632C2-AB6D-447C-8E1E-D20583D1E3A8}" srcOrd="0" destOrd="0" presId="urn:microsoft.com/office/officeart/2008/layout/LinedList"/>
    <dgm:cxn modelId="{4A5FF8E0-1977-482B-B780-7BD1B500C1D9}" type="presParOf" srcId="{9B51800D-4663-40A1-8B30-68F4A254C0BE}" destId="{FC965450-954E-48A5-AA30-558E7B79B609}" srcOrd="1" destOrd="0" presId="urn:microsoft.com/office/officeart/2008/layout/LinedList"/>
    <dgm:cxn modelId="{8D5B1B30-74E8-493D-B46F-88132B6BBC1A}" type="presParOf" srcId="{CF2AE597-A5B8-4408-B375-8B84276B6871}" destId="{C249785E-E7E1-419C-8339-B2CF49DC8097}" srcOrd="2" destOrd="0" presId="urn:microsoft.com/office/officeart/2008/layout/LinedList"/>
    <dgm:cxn modelId="{0C7C486E-F33E-48AE-BA4B-2F6004DE418F}" type="presParOf" srcId="{CF2AE597-A5B8-4408-B375-8B84276B6871}" destId="{8CB38AA5-91AF-4ECC-9A4D-A3EF91936B40}" srcOrd="3" destOrd="0" presId="urn:microsoft.com/office/officeart/2008/layout/LinedList"/>
    <dgm:cxn modelId="{08221818-C75D-4551-8466-07CBF5B90EC3}" type="presParOf" srcId="{8CB38AA5-91AF-4ECC-9A4D-A3EF91936B40}" destId="{28E1AB27-0EDD-4F96-AF40-58C36ABB912F}" srcOrd="0" destOrd="0" presId="urn:microsoft.com/office/officeart/2008/layout/LinedList"/>
    <dgm:cxn modelId="{9A420545-34A3-4A37-8399-4B7A1C616284}" type="presParOf" srcId="{8CB38AA5-91AF-4ECC-9A4D-A3EF91936B40}" destId="{19F90F00-5CC6-425A-88FE-5BDC6AB0CDCD}" srcOrd="1" destOrd="0" presId="urn:microsoft.com/office/officeart/2008/layout/LinedList"/>
    <dgm:cxn modelId="{6B5AF479-BC47-4E75-83B8-529D1BB9C81E}" type="presParOf" srcId="{CF2AE597-A5B8-4408-B375-8B84276B6871}" destId="{63FBE891-3308-41C8-B459-5F314704529D}" srcOrd="4" destOrd="0" presId="urn:microsoft.com/office/officeart/2008/layout/LinedList"/>
    <dgm:cxn modelId="{F753DC50-460B-4674-A664-4458D0EDB2DC}" type="presParOf" srcId="{CF2AE597-A5B8-4408-B375-8B84276B6871}" destId="{309797D1-1BAC-467C-9A34-E6BA18410D05}" srcOrd="5" destOrd="0" presId="urn:microsoft.com/office/officeart/2008/layout/LinedList"/>
    <dgm:cxn modelId="{FCEE35E3-82B1-45AD-A026-709D1E4897BC}" type="presParOf" srcId="{309797D1-1BAC-467C-9A34-E6BA18410D05}" destId="{5A25EA9A-E98C-4B77-8A03-E79263A4CD3E}" srcOrd="0" destOrd="0" presId="urn:microsoft.com/office/officeart/2008/layout/LinedList"/>
    <dgm:cxn modelId="{D136B058-4932-4E6B-AA8B-8DEDCA477230}" type="presParOf" srcId="{309797D1-1BAC-467C-9A34-E6BA18410D05}" destId="{C57BDB57-2F1C-4BCE-B10B-2E3249EACB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72A9C-9D02-46C4-8ECA-D20B8D911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4E2E91-9E4A-418B-963C-581365B46969}">
      <dgm:prSet/>
      <dgm:spPr/>
      <dgm:t>
        <a:bodyPr/>
        <a:lstStyle/>
        <a:p>
          <a:r>
            <a:rPr lang="hr-HR"/>
            <a:t>Howard Aiken je 1943. godine dovršio </a:t>
          </a:r>
          <a:r>
            <a:rPr lang="hr-HR" b="1"/>
            <a:t>MARK I</a:t>
          </a:r>
          <a:r>
            <a:rPr lang="hr-HR"/>
            <a:t>, elektromehaničko računalo temeljeno na elektromehaničkim relejima</a:t>
          </a:r>
          <a:endParaRPr lang="en-US"/>
        </a:p>
      </dgm:t>
    </dgm:pt>
    <dgm:pt modelId="{8A8827B7-85D9-44BF-8C95-DE97E27ECFA0}" type="parTrans" cxnId="{90DEC555-0027-4A03-A9BC-74DBB42F06FD}">
      <dgm:prSet/>
      <dgm:spPr/>
      <dgm:t>
        <a:bodyPr/>
        <a:lstStyle/>
        <a:p>
          <a:endParaRPr lang="en-US"/>
        </a:p>
      </dgm:t>
    </dgm:pt>
    <dgm:pt modelId="{CF274278-9B21-4345-828D-CDBD9F59CE6B}" type="sibTrans" cxnId="{90DEC555-0027-4A03-A9BC-74DBB42F06FD}">
      <dgm:prSet/>
      <dgm:spPr/>
      <dgm:t>
        <a:bodyPr/>
        <a:lstStyle/>
        <a:p>
          <a:endParaRPr lang="en-US"/>
        </a:p>
      </dgm:t>
    </dgm:pt>
    <dgm:pt modelId="{C699C723-E65E-4B70-92BA-54106BDB141F}">
      <dgm:prSet/>
      <dgm:spPr/>
      <dgm:t>
        <a:bodyPr/>
        <a:lstStyle/>
        <a:p>
          <a:r>
            <a:rPr lang="pl-PL"/>
            <a:t>Za jedno zbrajanje je trebao sekundu, a dijelio je za 15 sekundi!</a:t>
          </a:r>
          <a:endParaRPr lang="en-US"/>
        </a:p>
      </dgm:t>
    </dgm:pt>
    <dgm:pt modelId="{0FF7275C-0B89-4D2A-AEA0-C11D75176C19}" type="parTrans" cxnId="{B6E12D74-DB18-4BCC-9D76-B98773068402}">
      <dgm:prSet/>
      <dgm:spPr/>
      <dgm:t>
        <a:bodyPr/>
        <a:lstStyle/>
        <a:p>
          <a:endParaRPr lang="en-US"/>
        </a:p>
      </dgm:t>
    </dgm:pt>
    <dgm:pt modelId="{A130B322-132F-44FA-8C56-4F5125342518}" type="sibTrans" cxnId="{B6E12D74-DB18-4BCC-9D76-B98773068402}">
      <dgm:prSet/>
      <dgm:spPr/>
      <dgm:t>
        <a:bodyPr/>
        <a:lstStyle/>
        <a:p>
          <a:endParaRPr lang="en-US"/>
        </a:p>
      </dgm:t>
    </dgm:pt>
    <dgm:pt modelId="{6800098C-5EB5-4FF7-8EDF-C62AF4C01CB1}">
      <dgm:prSet/>
      <dgm:spPr/>
      <dgm:t>
        <a:bodyPr/>
        <a:lstStyle/>
        <a:p>
          <a:r>
            <a:rPr lang="pl-PL"/>
            <a:t>Njime su se koristili do 1959. godine u američkoj mornarici</a:t>
          </a:r>
          <a:endParaRPr lang="en-US"/>
        </a:p>
      </dgm:t>
    </dgm:pt>
    <dgm:pt modelId="{760EC201-5510-49B8-B24C-3CD26AC84E52}" type="parTrans" cxnId="{6049DE48-9CD0-4607-BC61-17C0732D000E}">
      <dgm:prSet/>
      <dgm:spPr/>
      <dgm:t>
        <a:bodyPr/>
        <a:lstStyle/>
        <a:p>
          <a:endParaRPr lang="en-US"/>
        </a:p>
      </dgm:t>
    </dgm:pt>
    <dgm:pt modelId="{8DE63839-975A-4EEC-8059-93EC9D8EE8AA}" type="sibTrans" cxnId="{6049DE48-9CD0-4607-BC61-17C0732D000E}">
      <dgm:prSet/>
      <dgm:spPr/>
      <dgm:t>
        <a:bodyPr/>
        <a:lstStyle/>
        <a:p>
          <a:endParaRPr lang="en-US"/>
        </a:p>
      </dgm:t>
    </dgm:pt>
    <dgm:pt modelId="{162D3D38-BED6-4131-B86B-D5815F88F7B5}" type="pres">
      <dgm:prSet presAssocID="{36072A9C-9D02-46C4-8ECA-D20B8D911D8A}" presName="linear" presStyleCnt="0">
        <dgm:presLayoutVars>
          <dgm:animLvl val="lvl"/>
          <dgm:resizeHandles val="exact"/>
        </dgm:presLayoutVars>
      </dgm:prSet>
      <dgm:spPr/>
    </dgm:pt>
    <dgm:pt modelId="{E5C3A950-CBEF-40FE-AB35-655D3776FD3C}" type="pres">
      <dgm:prSet presAssocID="{3C4E2E91-9E4A-418B-963C-581365B469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C7FCEA-E5DF-47A4-B4C4-56E45D83B0C0}" type="pres">
      <dgm:prSet presAssocID="{CF274278-9B21-4345-828D-CDBD9F59CE6B}" presName="spacer" presStyleCnt="0"/>
      <dgm:spPr/>
    </dgm:pt>
    <dgm:pt modelId="{C2ABA06A-F9F1-43ED-AA09-A7CD3308B46A}" type="pres">
      <dgm:prSet presAssocID="{C699C723-E65E-4B70-92BA-54106BDB14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D81D2B-689A-447B-A67B-2E120D9572FA}" type="pres">
      <dgm:prSet presAssocID="{A130B322-132F-44FA-8C56-4F5125342518}" presName="spacer" presStyleCnt="0"/>
      <dgm:spPr/>
    </dgm:pt>
    <dgm:pt modelId="{3A3B32B7-374E-453B-9FEC-20F39B45089F}" type="pres">
      <dgm:prSet presAssocID="{6800098C-5EB5-4FF7-8EDF-C62AF4C01C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49DE48-9CD0-4607-BC61-17C0732D000E}" srcId="{36072A9C-9D02-46C4-8ECA-D20B8D911D8A}" destId="{6800098C-5EB5-4FF7-8EDF-C62AF4C01CB1}" srcOrd="2" destOrd="0" parTransId="{760EC201-5510-49B8-B24C-3CD26AC84E52}" sibTransId="{8DE63839-975A-4EEC-8059-93EC9D8EE8AA}"/>
    <dgm:cxn modelId="{B6E12D74-DB18-4BCC-9D76-B98773068402}" srcId="{36072A9C-9D02-46C4-8ECA-D20B8D911D8A}" destId="{C699C723-E65E-4B70-92BA-54106BDB141F}" srcOrd="1" destOrd="0" parTransId="{0FF7275C-0B89-4D2A-AEA0-C11D75176C19}" sibTransId="{A130B322-132F-44FA-8C56-4F5125342518}"/>
    <dgm:cxn modelId="{93FFEA74-A642-4DA0-ADC6-0028112846F8}" type="presOf" srcId="{36072A9C-9D02-46C4-8ECA-D20B8D911D8A}" destId="{162D3D38-BED6-4131-B86B-D5815F88F7B5}" srcOrd="0" destOrd="0" presId="urn:microsoft.com/office/officeart/2005/8/layout/vList2"/>
    <dgm:cxn modelId="{90DEC555-0027-4A03-A9BC-74DBB42F06FD}" srcId="{36072A9C-9D02-46C4-8ECA-D20B8D911D8A}" destId="{3C4E2E91-9E4A-418B-963C-581365B46969}" srcOrd="0" destOrd="0" parTransId="{8A8827B7-85D9-44BF-8C95-DE97E27ECFA0}" sibTransId="{CF274278-9B21-4345-828D-CDBD9F59CE6B}"/>
    <dgm:cxn modelId="{41D30491-1935-484B-A9F6-9839D4E57214}" type="presOf" srcId="{3C4E2E91-9E4A-418B-963C-581365B46969}" destId="{E5C3A950-CBEF-40FE-AB35-655D3776FD3C}" srcOrd="0" destOrd="0" presId="urn:microsoft.com/office/officeart/2005/8/layout/vList2"/>
    <dgm:cxn modelId="{DF1EEDA0-AF34-47A5-9745-ADED83B284AC}" type="presOf" srcId="{C699C723-E65E-4B70-92BA-54106BDB141F}" destId="{C2ABA06A-F9F1-43ED-AA09-A7CD3308B46A}" srcOrd="0" destOrd="0" presId="urn:microsoft.com/office/officeart/2005/8/layout/vList2"/>
    <dgm:cxn modelId="{8FCBFBDC-1D8A-4A6D-BFFF-2C0D053EAC84}" type="presOf" srcId="{6800098C-5EB5-4FF7-8EDF-C62AF4C01CB1}" destId="{3A3B32B7-374E-453B-9FEC-20F39B45089F}" srcOrd="0" destOrd="0" presId="urn:microsoft.com/office/officeart/2005/8/layout/vList2"/>
    <dgm:cxn modelId="{68054EE0-8564-44A7-B32C-2AA2CB44FF52}" type="presParOf" srcId="{162D3D38-BED6-4131-B86B-D5815F88F7B5}" destId="{E5C3A950-CBEF-40FE-AB35-655D3776FD3C}" srcOrd="0" destOrd="0" presId="urn:microsoft.com/office/officeart/2005/8/layout/vList2"/>
    <dgm:cxn modelId="{230B57DA-3839-4B5C-BCEE-0D9488BB106C}" type="presParOf" srcId="{162D3D38-BED6-4131-B86B-D5815F88F7B5}" destId="{77C7FCEA-E5DF-47A4-B4C4-56E45D83B0C0}" srcOrd="1" destOrd="0" presId="urn:microsoft.com/office/officeart/2005/8/layout/vList2"/>
    <dgm:cxn modelId="{58D1EA14-1A1D-452A-8643-7D20FD209FD2}" type="presParOf" srcId="{162D3D38-BED6-4131-B86B-D5815F88F7B5}" destId="{C2ABA06A-F9F1-43ED-AA09-A7CD3308B46A}" srcOrd="2" destOrd="0" presId="urn:microsoft.com/office/officeart/2005/8/layout/vList2"/>
    <dgm:cxn modelId="{C93DD63D-6CD5-4790-AF1F-732D5F7FC261}" type="presParOf" srcId="{162D3D38-BED6-4131-B86B-D5815F88F7B5}" destId="{8CD81D2B-689A-447B-A67B-2E120D9572FA}" srcOrd="3" destOrd="0" presId="urn:microsoft.com/office/officeart/2005/8/layout/vList2"/>
    <dgm:cxn modelId="{3228B729-675F-4656-ACEF-E69716CCD1EE}" type="presParOf" srcId="{162D3D38-BED6-4131-B86B-D5815F88F7B5}" destId="{3A3B32B7-374E-453B-9FEC-20F39B4508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DA8128-349D-45B4-A0D7-53C9BD5D70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D7D90C-0819-4EBC-BD59-8B0282FAF01A}">
      <dgm:prSet/>
      <dgm:spPr/>
      <dgm:t>
        <a:bodyPr/>
        <a:lstStyle/>
        <a:p>
          <a:r>
            <a:rPr lang="hr-HR" b="1"/>
            <a:t>MARK I  dimenzije:</a:t>
          </a:r>
          <a:endParaRPr lang="en-US"/>
        </a:p>
      </dgm:t>
    </dgm:pt>
    <dgm:pt modelId="{5DB02052-AA3F-4F64-B194-432561889327}" type="parTrans" cxnId="{D439F1D5-DD94-4362-BC13-045E2DA8B9E3}">
      <dgm:prSet/>
      <dgm:spPr/>
      <dgm:t>
        <a:bodyPr/>
        <a:lstStyle/>
        <a:p>
          <a:endParaRPr lang="en-US"/>
        </a:p>
      </dgm:t>
    </dgm:pt>
    <dgm:pt modelId="{2C312BF4-CBBB-4FCE-9180-08F2D8C008CC}" type="sibTrans" cxnId="{D439F1D5-DD94-4362-BC13-045E2DA8B9E3}">
      <dgm:prSet/>
      <dgm:spPr/>
      <dgm:t>
        <a:bodyPr/>
        <a:lstStyle/>
        <a:p>
          <a:endParaRPr lang="en-US"/>
        </a:p>
      </dgm:t>
    </dgm:pt>
    <dgm:pt modelId="{8E495A3A-3DA9-4405-84E2-0DA7A28F0CEB}">
      <dgm:prSet/>
      <dgm:spPr/>
      <dgm:t>
        <a:bodyPr/>
        <a:lstStyle/>
        <a:p>
          <a:r>
            <a:rPr lang="hr-HR"/>
            <a:t>17 metara dužina</a:t>
          </a:r>
          <a:endParaRPr lang="en-US"/>
        </a:p>
      </dgm:t>
    </dgm:pt>
    <dgm:pt modelId="{FB59330B-606B-4EA0-A0AF-B7DCE80D0F0C}" type="parTrans" cxnId="{32BBAF34-96D0-467B-AD23-0430DDB70C05}">
      <dgm:prSet/>
      <dgm:spPr/>
      <dgm:t>
        <a:bodyPr/>
        <a:lstStyle/>
        <a:p>
          <a:endParaRPr lang="en-US"/>
        </a:p>
      </dgm:t>
    </dgm:pt>
    <dgm:pt modelId="{C86342F9-6281-4932-8F7A-D0655AF0CE1C}" type="sibTrans" cxnId="{32BBAF34-96D0-467B-AD23-0430DDB70C05}">
      <dgm:prSet/>
      <dgm:spPr/>
      <dgm:t>
        <a:bodyPr/>
        <a:lstStyle/>
        <a:p>
          <a:endParaRPr lang="en-US"/>
        </a:p>
      </dgm:t>
    </dgm:pt>
    <dgm:pt modelId="{D4F16DAD-7760-41C1-BBBC-B87F97C2878F}">
      <dgm:prSet/>
      <dgm:spPr/>
      <dgm:t>
        <a:bodyPr/>
        <a:lstStyle/>
        <a:p>
          <a:r>
            <a:rPr lang="hr-HR"/>
            <a:t>2,5 metara visina</a:t>
          </a:r>
          <a:endParaRPr lang="en-US"/>
        </a:p>
      </dgm:t>
    </dgm:pt>
    <dgm:pt modelId="{492AACBC-9423-4ED7-AA85-51188BF278C9}" type="parTrans" cxnId="{45729185-26EA-4D8A-831B-B5BB2B48A080}">
      <dgm:prSet/>
      <dgm:spPr/>
      <dgm:t>
        <a:bodyPr/>
        <a:lstStyle/>
        <a:p>
          <a:endParaRPr lang="en-US"/>
        </a:p>
      </dgm:t>
    </dgm:pt>
    <dgm:pt modelId="{8A864298-52FE-4E6F-A6B3-F40E3C853C61}" type="sibTrans" cxnId="{45729185-26EA-4D8A-831B-B5BB2B48A080}">
      <dgm:prSet/>
      <dgm:spPr/>
      <dgm:t>
        <a:bodyPr/>
        <a:lstStyle/>
        <a:p>
          <a:endParaRPr lang="en-US"/>
        </a:p>
      </dgm:t>
    </dgm:pt>
    <dgm:pt modelId="{127B39DC-AED1-468D-9C30-45EA64E28CD4}">
      <dgm:prSet/>
      <dgm:spPr/>
      <dgm:t>
        <a:bodyPr/>
        <a:lstStyle/>
        <a:p>
          <a:r>
            <a:rPr lang="hr-HR"/>
            <a:t>5 tona težina</a:t>
          </a:r>
          <a:endParaRPr lang="en-US"/>
        </a:p>
      </dgm:t>
    </dgm:pt>
    <dgm:pt modelId="{52BC8606-037B-4596-8D47-C3FA7C8F3BB7}" type="parTrans" cxnId="{A38DB28B-6B3D-4C0F-8CDC-F797CF1705A7}">
      <dgm:prSet/>
      <dgm:spPr/>
      <dgm:t>
        <a:bodyPr/>
        <a:lstStyle/>
        <a:p>
          <a:endParaRPr lang="en-US"/>
        </a:p>
      </dgm:t>
    </dgm:pt>
    <dgm:pt modelId="{B0709B74-3EAE-48D3-B808-6DEF78F153B4}" type="sibTrans" cxnId="{A38DB28B-6B3D-4C0F-8CDC-F797CF1705A7}">
      <dgm:prSet/>
      <dgm:spPr/>
      <dgm:t>
        <a:bodyPr/>
        <a:lstStyle/>
        <a:p>
          <a:endParaRPr lang="en-US"/>
        </a:p>
      </dgm:t>
    </dgm:pt>
    <dgm:pt modelId="{836124EB-6D78-483D-A9CD-7D5E5F2DDA01}">
      <dgm:prSet/>
      <dgm:spPr/>
      <dgm:t>
        <a:bodyPr/>
        <a:lstStyle/>
        <a:p>
          <a:r>
            <a:rPr lang="hr-HR"/>
            <a:t>Skoro milijun dijelova</a:t>
          </a:r>
          <a:endParaRPr lang="en-US"/>
        </a:p>
      </dgm:t>
    </dgm:pt>
    <dgm:pt modelId="{70FF7776-67E0-4AAF-8E8A-B3001E1B67FF}" type="parTrans" cxnId="{D2967339-190E-4F4D-B713-C98B128D8497}">
      <dgm:prSet/>
      <dgm:spPr/>
      <dgm:t>
        <a:bodyPr/>
        <a:lstStyle/>
        <a:p>
          <a:endParaRPr lang="en-US"/>
        </a:p>
      </dgm:t>
    </dgm:pt>
    <dgm:pt modelId="{9549AD19-0636-484B-B91D-D45929B78134}" type="sibTrans" cxnId="{D2967339-190E-4F4D-B713-C98B128D8497}">
      <dgm:prSet/>
      <dgm:spPr/>
      <dgm:t>
        <a:bodyPr/>
        <a:lstStyle/>
        <a:p>
          <a:endParaRPr lang="en-US"/>
        </a:p>
      </dgm:t>
    </dgm:pt>
    <dgm:pt modelId="{5B356979-D1C9-40C3-A9F6-FB29AA287371}">
      <dgm:prSet/>
      <dgm:spPr/>
      <dgm:t>
        <a:bodyPr/>
        <a:lstStyle/>
        <a:p>
          <a:r>
            <a:rPr lang="hr-HR"/>
            <a:t>„div” od računala</a:t>
          </a:r>
          <a:endParaRPr lang="en-US"/>
        </a:p>
      </dgm:t>
    </dgm:pt>
    <dgm:pt modelId="{04BF36E1-262D-46CB-A6E0-952950B4665F}" type="parTrans" cxnId="{C852381B-3049-4742-BECA-579FD8BD85FC}">
      <dgm:prSet/>
      <dgm:spPr/>
      <dgm:t>
        <a:bodyPr/>
        <a:lstStyle/>
        <a:p>
          <a:endParaRPr lang="en-US"/>
        </a:p>
      </dgm:t>
    </dgm:pt>
    <dgm:pt modelId="{33EF45D4-13AA-4E8A-AE07-1BE5D667CF1B}" type="sibTrans" cxnId="{C852381B-3049-4742-BECA-579FD8BD85FC}">
      <dgm:prSet/>
      <dgm:spPr/>
      <dgm:t>
        <a:bodyPr/>
        <a:lstStyle/>
        <a:p>
          <a:endParaRPr lang="en-US"/>
        </a:p>
      </dgm:t>
    </dgm:pt>
    <dgm:pt modelId="{6DFC21EB-E613-488E-9071-3FFFFF8622BC}" type="pres">
      <dgm:prSet presAssocID="{62DA8128-349D-45B4-A0D7-53C9BD5D7083}" presName="linear" presStyleCnt="0">
        <dgm:presLayoutVars>
          <dgm:dir/>
          <dgm:animLvl val="lvl"/>
          <dgm:resizeHandles val="exact"/>
        </dgm:presLayoutVars>
      </dgm:prSet>
      <dgm:spPr/>
    </dgm:pt>
    <dgm:pt modelId="{C5A6EC0B-2D6E-43C6-8CCD-8AF2D3A5EFAB}" type="pres">
      <dgm:prSet presAssocID="{57D7D90C-0819-4EBC-BD59-8B0282FAF01A}" presName="parentLin" presStyleCnt="0"/>
      <dgm:spPr/>
    </dgm:pt>
    <dgm:pt modelId="{1D82DBE1-AC91-4AC6-9CEB-5CF37A79A9CF}" type="pres">
      <dgm:prSet presAssocID="{57D7D90C-0819-4EBC-BD59-8B0282FAF01A}" presName="parentLeftMargin" presStyleLbl="node1" presStyleIdx="0" presStyleCnt="2"/>
      <dgm:spPr/>
    </dgm:pt>
    <dgm:pt modelId="{1EE3CC7A-D085-4B7B-B79F-1552B5F012C4}" type="pres">
      <dgm:prSet presAssocID="{57D7D90C-0819-4EBC-BD59-8B0282FAF0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910418-FCF3-46DA-8BE9-9782646E9538}" type="pres">
      <dgm:prSet presAssocID="{57D7D90C-0819-4EBC-BD59-8B0282FAF01A}" presName="negativeSpace" presStyleCnt="0"/>
      <dgm:spPr/>
    </dgm:pt>
    <dgm:pt modelId="{793F0A10-F5E7-4AAB-91C1-7E07DA9B48FB}" type="pres">
      <dgm:prSet presAssocID="{57D7D90C-0819-4EBC-BD59-8B0282FAF01A}" presName="childText" presStyleLbl="conFgAcc1" presStyleIdx="0" presStyleCnt="2">
        <dgm:presLayoutVars>
          <dgm:bulletEnabled val="1"/>
        </dgm:presLayoutVars>
      </dgm:prSet>
      <dgm:spPr/>
    </dgm:pt>
    <dgm:pt modelId="{3C41784E-787D-48E5-8B4E-247BC081D76B}" type="pres">
      <dgm:prSet presAssocID="{2C312BF4-CBBB-4FCE-9180-08F2D8C008CC}" presName="spaceBetweenRectangles" presStyleCnt="0"/>
      <dgm:spPr/>
    </dgm:pt>
    <dgm:pt modelId="{CE84DFE0-F755-402A-A3FD-D593DD49FFC3}" type="pres">
      <dgm:prSet presAssocID="{5B356979-D1C9-40C3-A9F6-FB29AA287371}" presName="parentLin" presStyleCnt="0"/>
      <dgm:spPr/>
    </dgm:pt>
    <dgm:pt modelId="{83FF537E-C2E9-444B-AE09-666DD92EBA14}" type="pres">
      <dgm:prSet presAssocID="{5B356979-D1C9-40C3-A9F6-FB29AA287371}" presName="parentLeftMargin" presStyleLbl="node1" presStyleIdx="0" presStyleCnt="2"/>
      <dgm:spPr/>
    </dgm:pt>
    <dgm:pt modelId="{E588B2DC-5BB5-4ACC-9033-C4E3680C090F}" type="pres">
      <dgm:prSet presAssocID="{5B356979-D1C9-40C3-A9F6-FB29AA2873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A00362-9DD6-4E2B-A11B-DBA28D3AF5EB}" type="pres">
      <dgm:prSet presAssocID="{5B356979-D1C9-40C3-A9F6-FB29AA287371}" presName="negativeSpace" presStyleCnt="0"/>
      <dgm:spPr/>
    </dgm:pt>
    <dgm:pt modelId="{AF01B8FA-BD19-4558-8F85-A71B43BB506A}" type="pres">
      <dgm:prSet presAssocID="{5B356979-D1C9-40C3-A9F6-FB29AA2873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3D3213-DB46-4F6E-9EBC-0D86CE5D955C}" type="presOf" srcId="{D4F16DAD-7760-41C1-BBBC-B87F97C2878F}" destId="{793F0A10-F5E7-4AAB-91C1-7E07DA9B48FB}" srcOrd="0" destOrd="1" presId="urn:microsoft.com/office/officeart/2005/8/layout/list1"/>
    <dgm:cxn modelId="{C852381B-3049-4742-BECA-579FD8BD85FC}" srcId="{62DA8128-349D-45B4-A0D7-53C9BD5D7083}" destId="{5B356979-D1C9-40C3-A9F6-FB29AA287371}" srcOrd="1" destOrd="0" parTransId="{04BF36E1-262D-46CB-A6E0-952950B4665F}" sibTransId="{33EF45D4-13AA-4E8A-AE07-1BE5D667CF1B}"/>
    <dgm:cxn modelId="{68D6FA32-30C2-4EA8-ADE7-5A3A9A57F2C4}" type="presOf" srcId="{836124EB-6D78-483D-A9CD-7D5E5F2DDA01}" destId="{793F0A10-F5E7-4AAB-91C1-7E07DA9B48FB}" srcOrd="0" destOrd="3" presId="urn:microsoft.com/office/officeart/2005/8/layout/list1"/>
    <dgm:cxn modelId="{32BBAF34-96D0-467B-AD23-0430DDB70C05}" srcId="{57D7D90C-0819-4EBC-BD59-8B0282FAF01A}" destId="{8E495A3A-3DA9-4405-84E2-0DA7A28F0CEB}" srcOrd="0" destOrd="0" parTransId="{FB59330B-606B-4EA0-A0AF-B7DCE80D0F0C}" sibTransId="{C86342F9-6281-4932-8F7A-D0655AF0CE1C}"/>
    <dgm:cxn modelId="{D2967339-190E-4F4D-B713-C98B128D8497}" srcId="{57D7D90C-0819-4EBC-BD59-8B0282FAF01A}" destId="{836124EB-6D78-483D-A9CD-7D5E5F2DDA01}" srcOrd="3" destOrd="0" parTransId="{70FF7776-67E0-4AAF-8E8A-B3001E1B67FF}" sibTransId="{9549AD19-0636-484B-B91D-D45929B78134}"/>
    <dgm:cxn modelId="{D6E52852-3E04-4598-A550-073A2CDF2FDE}" type="presOf" srcId="{62DA8128-349D-45B4-A0D7-53C9BD5D7083}" destId="{6DFC21EB-E613-488E-9071-3FFFFF8622BC}" srcOrd="0" destOrd="0" presId="urn:microsoft.com/office/officeart/2005/8/layout/list1"/>
    <dgm:cxn modelId="{6C44A172-8927-4F98-B7B9-1B4543CB8D86}" type="presOf" srcId="{5B356979-D1C9-40C3-A9F6-FB29AA287371}" destId="{83FF537E-C2E9-444B-AE09-666DD92EBA14}" srcOrd="0" destOrd="0" presId="urn:microsoft.com/office/officeart/2005/8/layout/list1"/>
    <dgm:cxn modelId="{3C8E5E54-C163-4AC4-B5B3-C05DDA365E52}" type="presOf" srcId="{8E495A3A-3DA9-4405-84E2-0DA7A28F0CEB}" destId="{793F0A10-F5E7-4AAB-91C1-7E07DA9B48FB}" srcOrd="0" destOrd="0" presId="urn:microsoft.com/office/officeart/2005/8/layout/list1"/>
    <dgm:cxn modelId="{45729185-26EA-4D8A-831B-B5BB2B48A080}" srcId="{57D7D90C-0819-4EBC-BD59-8B0282FAF01A}" destId="{D4F16DAD-7760-41C1-BBBC-B87F97C2878F}" srcOrd="1" destOrd="0" parTransId="{492AACBC-9423-4ED7-AA85-51188BF278C9}" sibTransId="{8A864298-52FE-4E6F-A6B3-F40E3C853C61}"/>
    <dgm:cxn modelId="{A38DB28B-6B3D-4C0F-8CDC-F797CF1705A7}" srcId="{57D7D90C-0819-4EBC-BD59-8B0282FAF01A}" destId="{127B39DC-AED1-468D-9C30-45EA64E28CD4}" srcOrd="2" destOrd="0" parTransId="{52BC8606-037B-4596-8D47-C3FA7C8F3BB7}" sibTransId="{B0709B74-3EAE-48D3-B808-6DEF78F153B4}"/>
    <dgm:cxn modelId="{A0B2D692-6D30-4FC8-A044-A26FAF3DBD60}" type="presOf" srcId="{5B356979-D1C9-40C3-A9F6-FB29AA287371}" destId="{E588B2DC-5BB5-4ACC-9033-C4E3680C090F}" srcOrd="1" destOrd="0" presId="urn:microsoft.com/office/officeart/2005/8/layout/list1"/>
    <dgm:cxn modelId="{8451C49D-BBD2-48A9-8E8F-DD95D7E63EE4}" type="presOf" srcId="{57D7D90C-0819-4EBC-BD59-8B0282FAF01A}" destId="{1EE3CC7A-D085-4B7B-B79F-1552B5F012C4}" srcOrd="1" destOrd="0" presId="urn:microsoft.com/office/officeart/2005/8/layout/list1"/>
    <dgm:cxn modelId="{F48C89A1-3697-465E-A3EC-4446920B82F8}" type="presOf" srcId="{127B39DC-AED1-468D-9C30-45EA64E28CD4}" destId="{793F0A10-F5E7-4AAB-91C1-7E07DA9B48FB}" srcOrd="0" destOrd="2" presId="urn:microsoft.com/office/officeart/2005/8/layout/list1"/>
    <dgm:cxn modelId="{D439F1D5-DD94-4362-BC13-045E2DA8B9E3}" srcId="{62DA8128-349D-45B4-A0D7-53C9BD5D7083}" destId="{57D7D90C-0819-4EBC-BD59-8B0282FAF01A}" srcOrd="0" destOrd="0" parTransId="{5DB02052-AA3F-4F64-B194-432561889327}" sibTransId="{2C312BF4-CBBB-4FCE-9180-08F2D8C008CC}"/>
    <dgm:cxn modelId="{5ED250E8-AA21-498F-92D4-B17C3A62CFCA}" type="presOf" srcId="{57D7D90C-0819-4EBC-BD59-8B0282FAF01A}" destId="{1D82DBE1-AC91-4AC6-9CEB-5CF37A79A9CF}" srcOrd="0" destOrd="0" presId="urn:microsoft.com/office/officeart/2005/8/layout/list1"/>
    <dgm:cxn modelId="{23538766-0CAF-4359-9962-27757BDA1A01}" type="presParOf" srcId="{6DFC21EB-E613-488E-9071-3FFFFF8622BC}" destId="{C5A6EC0B-2D6E-43C6-8CCD-8AF2D3A5EFAB}" srcOrd="0" destOrd="0" presId="urn:microsoft.com/office/officeart/2005/8/layout/list1"/>
    <dgm:cxn modelId="{E4EB944A-B627-4C8A-ACCB-43004D19C9C4}" type="presParOf" srcId="{C5A6EC0B-2D6E-43C6-8CCD-8AF2D3A5EFAB}" destId="{1D82DBE1-AC91-4AC6-9CEB-5CF37A79A9CF}" srcOrd="0" destOrd="0" presId="urn:microsoft.com/office/officeart/2005/8/layout/list1"/>
    <dgm:cxn modelId="{FEEC7FB5-D44D-4663-82D6-D323AD3AED57}" type="presParOf" srcId="{C5A6EC0B-2D6E-43C6-8CCD-8AF2D3A5EFAB}" destId="{1EE3CC7A-D085-4B7B-B79F-1552B5F012C4}" srcOrd="1" destOrd="0" presId="urn:microsoft.com/office/officeart/2005/8/layout/list1"/>
    <dgm:cxn modelId="{1F89A4CE-6151-4D63-8CF4-78FD4FB43C01}" type="presParOf" srcId="{6DFC21EB-E613-488E-9071-3FFFFF8622BC}" destId="{25910418-FCF3-46DA-8BE9-9782646E9538}" srcOrd="1" destOrd="0" presId="urn:microsoft.com/office/officeart/2005/8/layout/list1"/>
    <dgm:cxn modelId="{7E7834C0-83C5-4A37-8612-3D0AF13A6749}" type="presParOf" srcId="{6DFC21EB-E613-488E-9071-3FFFFF8622BC}" destId="{793F0A10-F5E7-4AAB-91C1-7E07DA9B48FB}" srcOrd="2" destOrd="0" presId="urn:microsoft.com/office/officeart/2005/8/layout/list1"/>
    <dgm:cxn modelId="{199C98F2-2C6F-428B-9BF5-BBE7018AA9D8}" type="presParOf" srcId="{6DFC21EB-E613-488E-9071-3FFFFF8622BC}" destId="{3C41784E-787D-48E5-8B4E-247BC081D76B}" srcOrd="3" destOrd="0" presId="urn:microsoft.com/office/officeart/2005/8/layout/list1"/>
    <dgm:cxn modelId="{BF079FC5-F6B5-4132-88CF-46819B718B63}" type="presParOf" srcId="{6DFC21EB-E613-488E-9071-3FFFFF8622BC}" destId="{CE84DFE0-F755-402A-A3FD-D593DD49FFC3}" srcOrd="4" destOrd="0" presId="urn:microsoft.com/office/officeart/2005/8/layout/list1"/>
    <dgm:cxn modelId="{81046594-8347-47E0-B0AE-2BF890ECD2B0}" type="presParOf" srcId="{CE84DFE0-F755-402A-A3FD-D593DD49FFC3}" destId="{83FF537E-C2E9-444B-AE09-666DD92EBA14}" srcOrd="0" destOrd="0" presId="urn:microsoft.com/office/officeart/2005/8/layout/list1"/>
    <dgm:cxn modelId="{0BB8A56C-61FC-475C-8556-9552EDFE1670}" type="presParOf" srcId="{CE84DFE0-F755-402A-A3FD-D593DD49FFC3}" destId="{E588B2DC-5BB5-4ACC-9033-C4E3680C090F}" srcOrd="1" destOrd="0" presId="urn:microsoft.com/office/officeart/2005/8/layout/list1"/>
    <dgm:cxn modelId="{77EBEA12-2C35-444D-AA1D-A7534B932E02}" type="presParOf" srcId="{6DFC21EB-E613-488E-9071-3FFFFF8622BC}" destId="{22A00362-9DD6-4E2B-A11B-DBA28D3AF5EB}" srcOrd="5" destOrd="0" presId="urn:microsoft.com/office/officeart/2005/8/layout/list1"/>
    <dgm:cxn modelId="{3F846151-B4AE-48A4-B3E3-62ABD6DA6AAE}" type="presParOf" srcId="{6DFC21EB-E613-488E-9071-3FFFFF8622BC}" destId="{AF01B8FA-BD19-4558-8F85-A71B43BB50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A1C38-44B0-4E00-A0AF-1AB40D444437}">
      <dsp:nvSpPr>
        <dsp:cNvPr id="0" name=""/>
        <dsp:cNvSpPr/>
      </dsp:nvSpPr>
      <dsp:spPr>
        <a:xfrm>
          <a:off x="5977" y="0"/>
          <a:ext cx="6114702" cy="18002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baseline="0" dirty="0">
              <a:solidFill>
                <a:schemeClr val="bg1"/>
              </a:solidFill>
            </a:rPr>
            <a:t>Povijesni razvoj računala</a:t>
          </a:r>
          <a:endParaRPr lang="hr-HR" sz="1800" b="1" i="1" kern="1200" baseline="0" dirty="0"/>
        </a:p>
      </dsp:txBody>
      <dsp:txXfrm>
        <a:off x="58703" y="52726"/>
        <a:ext cx="6009250" cy="1694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B1E96-EF18-4B6F-B09E-17ADCD975E44}">
      <dsp:nvSpPr>
        <dsp:cNvPr id="0" name=""/>
        <dsp:cNvSpPr/>
      </dsp:nvSpPr>
      <dsp:spPr>
        <a:xfrm>
          <a:off x="668999" y="2984"/>
          <a:ext cx="3208197" cy="1924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Charles Babbage je 1820. godine osmislio </a:t>
          </a:r>
          <a:r>
            <a:rPr lang="hr-HR" sz="2500" b="1" kern="1200"/>
            <a:t>diferencijalni stroj</a:t>
          </a:r>
          <a:endParaRPr lang="en-US" sz="2500" kern="1200"/>
        </a:p>
      </dsp:txBody>
      <dsp:txXfrm>
        <a:off x="725378" y="59363"/>
        <a:ext cx="3095439" cy="1812160"/>
      </dsp:txXfrm>
    </dsp:sp>
    <dsp:sp modelId="{17ED24F5-92D8-47B9-97C0-3ADEC2658D2C}">
      <dsp:nvSpPr>
        <dsp:cNvPr id="0" name=""/>
        <dsp:cNvSpPr/>
      </dsp:nvSpPr>
      <dsp:spPr>
        <a:xfrm>
          <a:off x="4159518" y="567627"/>
          <a:ext cx="680137" cy="795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59518" y="726754"/>
        <a:ext cx="476096" cy="477379"/>
      </dsp:txXfrm>
    </dsp:sp>
    <dsp:sp modelId="{E6095921-2CDE-4FFB-9012-E82030BDB058}">
      <dsp:nvSpPr>
        <dsp:cNvPr id="0" name=""/>
        <dsp:cNvSpPr/>
      </dsp:nvSpPr>
      <dsp:spPr>
        <a:xfrm>
          <a:off x="5160476" y="2984"/>
          <a:ext cx="3208197" cy="1924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Takav je stroj trebao omogućiti strojno izračunavanje logaritamskih tablica</a:t>
          </a:r>
          <a:endParaRPr lang="en-US" sz="2500" kern="1200"/>
        </a:p>
      </dsp:txBody>
      <dsp:txXfrm>
        <a:off x="5216855" y="59363"/>
        <a:ext cx="3095439" cy="1812160"/>
      </dsp:txXfrm>
    </dsp:sp>
    <dsp:sp modelId="{0135F3DA-3FB9-4EF2-9606-CCC5DEF67672}">
      <dsp:nvSpPr>
        <dsp:cNvPr id="0" name=""/>
        <dsp:cNvSpPr/>
      </dsp:nvSpPr>
      <dsp:spPr>
        <a:xfrm rot="5400000">
          <a:off x="6424506" y="2152476"/>
          <a:ext cx="680137" cy="795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6525886" y="2210224"/>
        <a:ext cx="477379" cy="476096"/>
      </dsp:txXfrm>
    </dsp:sp>
    <dsp:sp modelId="{63F1A02F-E0AD-4488-B6C3-3843E5EA0429}">
      <dsp:nvSpPr>
        <dsp:cNvPr id="0" name=""/>
        <dsp:cNvSpPr/>
      </dsp:nvSpPr>
      <dsp:spPr>
        <a:xfrm>
          <a:off x="5160476" y="3211182"/>
          <a:ext cx="3208197" cy="1924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Projekt je obustavljen nakon 15 godina i stroj nikada nije proradio</a:t>
          </a:r>
          <a:endParaRPr lang="en-US" sz="2500" kern="1200"/>
        </a:p>
      </dsp:txBody>
      <dsp:txXfrm>
        <a:off x="5216855" y="3267561"/>
        <a:ext cx="3095439" cy="181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3E270-C93D-46A7-8D88-0D16223ADB42}">
      <dsp:nvSpPr>
        <dsp:cNvPr id="0" name=""/>
        <dsp:cNvSpPr/>
      </dsp:nvSpPr>
      <dsp:spPr>
        <a:xfrm>
          <a:off x="0" y="2337"/>
          <a:ext cx="4929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632C2-AB6D-447C-8E1E-D20583D1E3A8}">
      <dsp:nvSpPr>
        <dsp:cNvPr id="0" name=""/>
        <dsp:cNvSpPr/>
      </dsp:nvSpPr>
      <dsp:spPr>
        <a:xfrm>
          <a:off x="0" y="2337"/>
          <a:ext cx="4929222" cy="159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Jedina koja je </a:t>
          </a:r>
          <a:r>
            <a:rPr lang="hr-HR" sz="3000" kern="1200"/>
            <a:t>razumjela kako analitički stroj radi</a:t>
          </a:r>
          <a:r>
            <a:rPr lang="en-US" sz="3000" kern="1200"/>
            <a:t> bila</a:t>
          </a:r>
          <a:r>
            <a:rPr lang="hr-HR" sz="3000" kern="1200"/>
            <a:t> je</a:t>
          </a:r>
          <a:r>
            <a:rPr lang="en-US" sz="3000" kern="1200"/>
            <a:t> </a:t>
          </a:r>
          <a:r>
            <a:rPr lang="en-US" sz="3000" b="1" kern="1200"/>
            <a:t>Ada Byron</a:t>
          </a:r>
          <a:r>
            <a:rPr lang="hr-HR" sz="3000" kern="1200"/>
            <a:t>, </a:t>
          </a:r>
          <a:r>
            <a:rPr lang="en-US" sz="3000" kern="1200"/>
            <a:t>britanska matematičarka</a:t>
          </a:r>
        </a:p>
      </dsp:txBody>
      <dsp:txXfrm>
        <a:off x="0" y="2337"/>
        <a:ext cx="4929222" cy="1593890"/>
      </dsp:txXfrm>
    </dsp:sp>
    <dsp:sp modelId="{C249785E-E7E1-419C-8339-B2CF49DC8097}">
      <dsp:nvSpPr>
        <dsp:cNvPr id="0" name=""/>
        <dsp:cNvSpPr/>
      </dsp:nvSpPr>
      <dsp:spPr>
        <a:xfrm>
          <a:off x="0" y="1596227"/>
          <a:ext cx="4929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1AB27-0EDD-4F96-AF40-58C36ABB912F}">
      <dsp:nvSpPr>
        <dsp:cNvPr id="0" name=""/>
        <dsp:cNvSpPr/>
      </dsp:nvSpPr>
      <dsp:spPr>
        <a:xfrm>
          <a:off x="0" y="1596227"/>
          <a:ext cx="4929222" cy="159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Ona</a:t>
          </a:r>
          <a:r>
            <a:rPr lang="en-US" sz="3000" kern="1200"/>
            <a:t> je pisala članke o analitičkom stroju i programe </a:t>
          </a:r>
          <a:r>
            <a:rPr lang="hr-HR" sz="3000" kern="1200"/>
            <a:t> </a:t>
          </a:r>
          <a:r>
            <a:rPr lang="en-US" sz="3000" kern="1200"/>
            <a:t>za njega</a:t>
          </a:r>
        </a:p>
      </dsp:txBody>
      <dsp:txXfrm>
        <a:off x="0" y="1596227"/>
        <a:ext cx="4929222" cy="1593890"/>
      </dsp:txXfrm>
    </dsp:sp>
    <dsp:sp modelId="{63FBE891-3308-41C8-B459-5F314704529D}">
      <dsp:nvSpPr>
        <dsp:cNvPr id="0" name=""/>
        <dsp:cNvSpPr/>
      </dsp:nvSpPr>
      <dsp:spPr>
        <a:xfrm>
          <a:off x="0" y="3190118"/>
          <a:ext cx="4929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5EA9A-E98C-4B77-8A03-E79263A4CD3E}">
      <dsp:nvSpPr>
        <dsp:cNvPr id="0" name=""/>
        <dsp:cNvSpPr/>
      </dsp:nvSpPr>
      <dsp:spPr>
        <a:xfrm>
          <a:off x="0" y="3190118"/>
          <a:ext cx="4929222" cy="159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Adu </a:t>
          </a:r>
          <a:r>
            <a:rPr lang="hr-HR" sz="3000" kern="1200"/>
            <a:t>se stoga </a:t>
          </a:r>
          <a:r>
            <a:rPr lang="en-US" sz="3000" kern="1200"/>
            <a:t>smatra prvom programerkom</a:t>
          </a:r>
        </a:p>
      </dsp:txBody>
      <dsp:txXfrm>
        <a:off x="0" y="3190118"/>
        <a:ext cx="4929222" cy="1593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3A950-CBEF-40FE-AB35-655D3776FD3C}">
      <dsp:nvSpPr>
        <dsp:cNvPr id="0" name=""/>
        <dsp:cNvSpPr/>
      </dsp:nvSpPr>
      <dsp:spPr>
        <a:xfrm>
          <a:off x="0" y="294778"/>
          <a:ext cx="4995915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Howard Aiken je 1943. godine dovršio </a:t>
          </a:r>
          <a:r>
            <a:rPr lang="hr-HR" sz="2400" b="1" kern="1200"/>
            <a:t>MARK I</a:t>
          </a:r>
          <a:r>
            <a:rPr lang="hr-HR" sz="2400" kern="1200"/>
            <a:t>, elektromehaničko računalo temeljeno na elektromehaničkim relejima</a:t>
          </a:r>
          <a:endParaRPr lang="en-US" sz="2400" kern="1200"/>
        </a:p>
      </dsp:txBody>
      <dsp:txXfrm>
        <a:off x="65796" y="360574"/>
        <a:ext cx="4864323" cy="1216248"/>
      </dsp:txXfrm>
    </dsp:sp>
    <dsp:sp modelId="{C2ABA06A-F9F1-43ED-AA09-A7CD3308B46A}">
      <dsp:nvSpPr>
        <dsp:cNvPr id="0" name=""/>
        <dsp:cNvSpPr/>
      </dsp:nvSpPr>
      <dsp:spPr>
        <a:xfrm>
          <a:off x="0" y="1711738"/>
          <a:ext cx="4995915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Za jedno zbrajanje je trebao sekundu, a dijelio je za 15 sekundi!</a:t>
          </a:r>
          <a:endParaRPr lang="en-US" sz="2400" kern="1200"/>
        </a:p>
      </dsp:txBody>
      <dsp:txXfrm>
        <a:off x="65796" y="1777534"/>
        <a:ext cx="4864323" cy="1216248"/>
      </dsp:txXfrm>
    </dsp:sp>
    <dsp:sp modelId="{3A3B32B7-374E-453B-9FEC-20F39B45089F}">
      <dsp:nvSpPr>
        <dsp:cNvPr id="0" name=""/>
        <dsp:cNvSpPr/>
      </dsp:nvSpPr>
      <dsp:spPr>
        <a:xfrm>
          <a:off x="0" y="3128698"/>
          <a:ext cx="4995915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Njime su se koristili do 1959. godine u američkoj mornarici</a:t>
          </a:r>
          <a:endParaRPr lang="en-US" sz="2400" kern="1200"/>
        </a:p>
      </dsp:txBody>
      <dsp:txXfrm>
        <a:off x="65796" y="3194494"/>
        <a:ext cx="4864323" cy="1216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0A10-F5E7-4AAB-91C1-7E07DA9B48FB}">
      <dsp:nvSpPr>
        <dsp:cNvPr id="0" name=""/>
        <dsp:cNvSpPr/>
      </dsp:nvSpPr>
      <dsp:spPr>
        <a:xfrm>
          <a:off x="0" y="528308"/>
          <a:ext cx="4503444" cy="273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517" tIns="645668" rIns="349517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/>
            <a:t>17 metara dužina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/>
            <a:t>2,5 metara visina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/>
            <a:t>5 tona težina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/>
            <a:t>Skoro milijun dijelova</a:t>
          </a:r>
          <a:endParaRPr lang="en-US" sz="3100" kern="1200"/>
        </a:p>
      </dsp:txBody>
      <dsp:txXfrm>
        <a:off x="0" y="528308"/>
        <a:ext cx="4503444" cy="2734200"/>
      </dsp:txXfrm>
    </dsp:sp>
    <dsp:sp modelId="{1EE3CC7A-D085-4B7B-B79F-1552B5F012C4}">
      <dsp:nvSpPr>
        <dsp:cNvPr id="0" name=""/>
        <dsp:cNvSpPr/>
      </dsp:nvSpPr>
      <dsp:spPr>
        <a:xfrm>
          <a:off x="225172" y="70748"/>
          <a:ext cx="315241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54" tIns="0" rIns="1191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/>
            <a:t>MARK I  dimenzije:</a:t>
          </a:r>
          <a:endParaRPr lang="en-US" sz="3100" kern="1200"/>
        </a:p>
      </dsp:txBody>
      <dsp:txXfrm>
        <a:off x="269844" y="115420"/>
        <a:ext cx="3063066" cy="825776"/>
      </dsp:txXfrm>
    </dsp:sp>
    <dsp:sp modelId="{AF01B8FA-BD19-4558-8F85-A71B43BB506A}">
      <dsp:nvSpPr>
        <dsp:cNvPr id="0" name=""/>
        <dsp:cNvSpPr/>
      </dsp:nvSpPr>
      <dsp:spPr>
        <a:xfrm>
          <a:off x="0" y="3887469"/>
          <a:ext cx="45034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8B2DC-5BB5-4ACC-9033-C4E3680C090F}">
      <dsp:nvSpPr>
        <dsp:cNvPr id="0" name=""/>
        <dsp:cNvSpPr/>
      </dsp:nvSpPr>
      <dsp:spPr>
        <a:xfrm>
          <a:off x="225172" y="3429909"/>
          <a:ext cx="315241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54" tIns="0" rIns="11915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„div” od računala</a:t>
          </a:r>
          <a:endParaRPr lang="en-US" sz="3100" kern="1200"/>
        </a:p>
      </dsp:txBody>
      <dsp:txXfrm>
        <a:off x="269844" y="3474581"/>
        <a:ext cx="306306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7178-46F9-4FE5-954D-0F23924CEB41}" type="datetimeFigureOut">
              <a:rPr lang="sr-Latn-CS" smtClean="0"/>
              <a:pPr/>
              <a:t>29.9.2023.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674B2-3F04-4F9D-943C-FCABE38383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674B2-3F04-4F9D-943C-FCABE3838330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98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B3298-EC9F-4D48-ABB0-F7CBA01EAF7E}" type="datetimeFigureOut">
              <a:rPr lang="hr-HR" smtClean="0"/>
              <a:pPr/>
              <a:t>29.9.2023.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7DF32D-E7BF-416D-B5B3-91BB51AEB4C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7473594"/>
              </p:ext>
            </p:extLst>
          </p:nvPr>
        </p:nvGraphicFramePr>
        <p:xfrm>
          <a:off x="1403648" y="2060848"/>
          <a:ext cx="61206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http://www.pcekspert.com/jpg/articles/msgw_infinity_extreme/msgw_p55_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143380"/>
            <a:ext cx="3786214" cy="2241394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206D531-8608-4587-B7AF-E6B54012E10E}"/>
              </a:ext>
            </a:extLst>
          </p:cNvPr>
          <p:cNvSpPr txBox="1"/>
          <p:nvPr/>
        </p:nvSpPr>
        <p:spPr>
          <a:xfrm>
            <a:off x="899592" y="51571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Marin Pašić, prof.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49861" y="1785926"/>
            <a:ext cx="5294579" cy="488343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800" dirty="0"/>
              <a:t>U Engleskoj je matematičar Alan Turing za vrijeme 2. svjetskog rata izradio elektromehanički stroj </a:t>
            </a:r>
            <a:r>
              <a:rPr lang="hr-HR" sz="2800" b="1" dirty="0" err="1">
                <a:solidFill>
                  <a:srgbClr val="FF0000"/>
                </a:solidFill>
              </a:rPr>
              <a:t>Collossus</a:t>
            </a:r>
            <a:r>
              <a:rPr lang="hr-HR" sz="2800" dirty="0"/>
              <a:t> kojim je uspio dešifrirati njemačke poruke</a:t>
            </a:r>
          </a:p>
          <a:p>
            <a:r>
              <a:rPr lang="hr-HR" sz="2800" dirty="0"/>
              <a:t>U tom stroju su se po prvi puta pojavile </a:t>
            </a:r>
            <a:r>
              <a:rPr lang="hr-HR" sz="2800" b="1" dirty="0"/>
              <a:t>elektronske cijevi</a:t>
            </a:r>
            <a:endParaRPr lang="hr-HR" b="1" dirty="0"/>
          </a:p>
          <a:p>
            <a:r>
              <a:rPr lang="hr-HR" b="1" dirty="0">
                <a:solidFill>
                  <a:srgbClr val="FF0000"/>
                </a:solidFill>
              </a:rPr>
              <a:t>Elektronske cijevi </a:t>
            </a:r>
            <a:r>
              <a:rPr lang="hr-HR" dirty="0"/>
              <a:t>su mogle obavljati istu funkciju kao i elektromehanički releji ali mnogo brže jer nisu imale pokretnih dijelova</a:t>
            </a:r>
            <a:endParaRPr lang="en-US" dirty="0"/>
          </a:p>
          <a:p>
            <a:endParaRPr lang="hr-HR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D1D5890-DF8B-4964-9D52-D5F52083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484784"/>
            <a:ext cx="2088232" cy="24300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E195301-956C-4F52-8147-670E882C3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440" y="4436119"/>
            <a:ext cx="3077612" cy="20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3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058" name="Content Placeholder 7">
            <a:extLst>
              <a:ext uri="{FF2B5EF4-FFF2-40B4-BE49-F238E27FC236}">
                <a16:creationId xmlns:a16="http://schemas.microsoft.com/office/drawing/2014/main" id="{A4096C8A-9476-EAF3-CE79-232BD426014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7506105"/>
              </p:ext>
            </p:extLst>
          </p:nvPr>
        </p:nvGraphicFramePr>
        <p:xfrm>
          <a:off x="460493" y="1381889"/>
          <a:ext cx="4995915" cy="477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E32ED533-AA98-4B46-9C09-BE3E9707A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772816"/>
            <a:ext cx="26938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056" name="Content Placeholder 7">
            <a:extLst>
              <a:ext uri="{FF2B5EF4-FFF2-40B4-BE49-F238E27FC236}">
                <a16:creationId xmlns:a16="http://schemas.microsoft.com/office/drawing/2014/main" id="{DC9131FE-4350-0B60-8FC3-D1CD893F391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28596" y="1785926"/>
          <a:ext cx="4503444" cy="473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4D9600D0-631E-494C-94C9-F72363B11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2276872"/>
            <a:ext cx="3720656" cy="29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5151516" cy="48834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1945. </a:t>
            </a:r>
            <a:r>
              <a:rPr lang="en-US" dirty="0" err="1"/>
              <a:t>Proizveden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ENIAC</a:t>
            </a:r>
            <a:r>
              <a:rPr lang="en-US" dirty="0"/>
              <a:t> (</a:t>
            </a:r>
            <a:r>
              <a:rPr lang="en-US" i="1" dirty="0"/>
              <a:t>Electronic Numerical Integrator and Calculator</a:t>
            </a:r>
            <a:r>
              <a:rPr lang="en-US" dirty="0"/>
              <a:t>), </a:t>
            </a:r>
            <a:r>
              <a:rPr lang="hr-HR" dirty="0"/>
              <a:t>računalo čije su glavne komponente bile elektronske cijevi (više nisu rabljene mehaničke ili elektromehaničke sklopke)</a:t>
            </a:r>
          </a:p>
          <a:p>
            <a:pPr lvl="1"/>
            <a:r>
              <a:rPr lang="hr-HR" dirty="0"/>
              <a:t>Težina:30 tona</a:t>
            </a:r>
          </a:p>
          <a:p>
            <a:pPr lvl="1"/>
            <a:r>
              <a:rPr lang="hr-HR" dirty="0"/>
              <a:t>18.000 elektroničkih cijevi i 70.000 otpornika</a:t>
            </a:r>
          </a:p>
          <a:p>
            <a:pPr lvl="1"/>
            <a:r>
              <a:rPr lang="hr-HR" dirty="0"/>
              <a:t>Za rad mu je trebalo osigurati150 kW snage električne energije</a:t>
            </a:r>
          </a:p>
          <a:p>
            <a:pPr lvl="1"/>
            <a:r>
              <a:rPr lang="hr-HR" dirty="0"/>
              <a:t>Vrijeme između dva kvara približno je iznosilo 12 sati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C8D098-05B6-4BC5-BC10-CD7B4F9D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556792"/>
            <a:ext cx="3127741" cy="2504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ECAB64D-A9A9-4F05-9ECF-45B883AB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293096"/>
            <a:ext cx="3162612" cy="23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031836" cy="488343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ENIAC</a:t>
            </a:r>
            <a:r>
              <a:rPr lang="hr-HR" dirty="0"/>
              <a:t> je javnosti predstavljen kao elektronički mozak i kad je zadatak da broj 97367 pomnoži sam sa sobom 5000 puta obavio za pola sekunde, jedan novinar je napisao da radi "brže od misli".</a:t>
            </a:r>
          </a:p>
          <a:p>
            <a:r>
              <a:rPr lang="hr-HR" dirty="0"/>
              <a:t>Iako je ENIAC bio za tadašnje prilike vrlo brzo računalo, imao je dva velika nedostatka:</a:t>
            </a:r>
          </a:p>
          <a:p>
            <a:pPr lvl="1"/>
            <a:r>
              <a:rPr lang="hr-HR" dirty="0"/>
              <a:t>Mala memorija</a:t>
            </a:r>
          </a:p>
          <a:p>
            <a:pPr lvl="1"/>
            <a:r>
              <a:rPr lang="hr-HR" dirty="0"/>
              <a:t>Nije bio programibilan u današnjem smislu te riječi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Ideju za rješavanje programibilnosti, a time i univerzalnosti računala, dao je mađarski matematičar John von Neumann. </a:t>
            </a:r>
          </a:p>
        </p:txBody>
      </p:sp>
    </p:spTree>
    <p:extLst>
      <p:ext uri="{BB962C8B-B14F-4D97-AF65-F5344CB8AC3E}">
        <p14:creationId xmlns:p14="http://schemas.microsoft.com/office/powerpoint/2010/main" val="13095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VON NEUMANN-ov model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359428" cy="4523394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Zamisao računala kojim bi upravljao izmjenjivi program pripisuje se mađarskom matematičaru imena:           </a:t>
            </a:r>
            <a:r>
              <a:rPr lang="hr-HR" b="1" dirty="0">
                <a:solidFill>
                  <a:srgbClr val="FF0000"/>
                </a:solidFill>
              </a:rPr>
              <a:t>John von Neumann</a:t>
            </a:r>
          </a:p>
          <a:p>
            <a:r>
              <a:rPr lang="hr-HR" dirty="0"/>
              <a:t>I danas se moderna računala grade na von </a:t>
            </a:r>
            <a:r>
              <a:rPr lang="hr-HR" dirty="0" err="1"/>
              <a:t>Neumannovom</a:t>
            </a:r>
            <a:r>
              <a:rPr lang="hr-HR" dirty="0"/>
              <a:t> modelu građe računala.</a:t>
            </a:r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2D36EFA-6932-4897-A329-E0F1ED2E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132856"/>
            <a:ext cx="291443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VON NEUMANN-ov model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C826945-1D5B-4CDB-857E-0EF0AFD0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488832" cy="5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C4D6-D2C7-AF67-05EF-4096F3E9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 dirty="0"/>
              <a:t>4. ELEKTRONIČKA RAČUNALA</a:t>
            </a:r>
          </a:p>
        </p:txBody>
      </p:sp>
      <p:pic>
        <p:nvPicPr>
          <p:cNvPr id="4" name="Content Placeholder 3" descr="An old computer on a table&#10;&#10;Description automatically generated">
            <a:extLst>
              <a:ext uri="{FF2B5EF4-FFF2-40B4-BE49-F238E27FC236}">
                <a16:creationId xmlns:a16="http://schemas.microsoft.com/office/drawing/2014/main" id="{FA2641B8-ECBF-242E-B82A-8DCCF14ED1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4411" y="1873102"/>
            <a:ext cx="3244200" cy="2169042"/>
          </a:xfrm>
        </p:spPr>
      </p:pic>
      <p:pic>
        <p:nvPicPr>
          <p:cNvPr id="5" name="Picture 4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19564D57-71BE-47E0-C621-029FACFE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63" y="1662490"/>
            <a:ext cx="4125432" cy="2374074"/>
          </a:xfrm>
          <a:prstGeom prst="rect">
            <a:avLst/>
          </a:prstGeom>
        </p:spPr>
      </p:pic>
      <p:pic>
        <p:nvPicPr>
          <p:cNvPr id="6" name="Picture 5" descr="A person in military uniform sitting at a desk with a computer&#10;&#10;Description automatically generated">
            <a:extLst>
              <a:ext uri="{FF2B5EF4-FFF2-40B4-BE49-F238E27FC236}">
                <a16:creationId xmlns:a16="http://schemas.microsoft.com/office/drawing/2014/main" id="{23667E46-2A0A-3A21-0D88-E748873AD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891" y="4294225"/>
            <a:ext cx="3262423" cy="20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55772" cy="4523394"/>
          </a:xfrm>
        </p:spPr>
        <p:txBody>
          <a:bodyPr>
            <a:normAutofit/>
          </a:bodyPr>
          <a:lstStyle/>
          <a:p>
            <a:r>
              <a:rPr lang="hr-HR" dirty="0"/>
              <a:t>Godina 1947.bila je presudna prekretnica za daljnji razvoj računala zbog otkrića </a:t>
            </a:r>
            <a:r>
              <a:rPr lang="hr-HR" b="1" dirty="0">
                <a:solidFill>
                  <a:srgbClr val="FF0000"/>
                </a:solidFill>
              </a:rPr>
              <a:t>tranzistora</a:t>
            </a:r>
            <a:endParaRPr lang="hr-HR" dirty="0"/>
          </a:p>
          <a:p>
            <a:r>
              <a:rPr lang="hr-HR" dirty="0"/>
              <a:t>Upotreba tranzistora je dovela do smanjenja dimenzija i cijene računala uz istodobno povećanje njihove pouzdanosti i računalne snage</a:t>
            </a:r>
          </a:p>
          <a:p>
            <a:r>
              <a:rPr lang="hr-HR" dirty="0"/>
              <a:t>Tranzistor se puno manje </a:t>
            </a:r>
          </a:p>
          <a:p>
            <a:pPr marL="0" indent="0">
              <a:buNone/>
            </a:pPr>
            <a:r>
              <a:rPr lang="hr-HR" dirty="0"/>
              <a:t>    grijao u radu i bio je stabilniji </a:t>
            </a:r>
          </a:p>
          <a:p>
            <a:pPr marL="0" indent="0">
              <a:buNone/>
            </a:pPr>
            <a:r>
              <a:rPr lang="hr-HR" dirty="0"/>
              <a:t>    od elektronskih cijevi</a:t>
            </a:r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DE43957-5C6B-427B-8B78-057FCC71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956470"/>
            <a:ext cx="3047078" cy="23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55772" cy="4523394"/>
          </a:xfrm>
        </p:spPr>
        <p:txBody>
          <a:bodyPr>
            <a:normAutofit/>
          </a:bodyPr>
          <a:lstStyle/>
          <a:p>
            <a:r>
              <a:rPr lang="hr-HR" dirty="0"/>
              <a:t>Prvo računalo za komercijalnu upotrebu, temeljeno na tranzistorima bilo je </a:t>
            </a:r>
            <a:r>
              <a:rPr lang="hr-HR" b="1" dirty="0">
                <a:solidFill>
                  <a:srgbClr val="FF0000"/>
                </a:solidFill>
              </a:rPr>
              <a:t>UNIVAC</a:t>
            </a:r>
            <a:r>
              <a:rPr lang="hr-HR" dirty="0"/>
              <a:t>, proizvedeno 1951.</a:t>
            </a:r>
          </a:p>
          <a:p>
            <a:r>
              <a:rPr lang="hr-HR" dirty="0"/>
              <a:t>Proizvedeno je ukupno 46 UNIVAC računala, a cijena mu je bila veća od </a:t>
            </a:r>
            <a:r>
              <a:rPr lang="hr-HR" b="1" dirty="0"/>
              <a:t>milijun dolara</a:t>
            </a:r>
            <a:r>
              <a:rPr lang="hr-HR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05166B-C377-48BF-8B3E-64B5207B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78" y="3710494"/>
            <a:ext cx="4834215" cy="2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52770"/>
          </a:xfrm>
        </p:spPr>
        <p:txBody>
          <a:bodyPr/>
          <a:lstStyle/>
          <a:p>
            <a:r>
              <a:rPr lang="hr-HR" dirty="0"/>
              <a:t>1. Najstarija računalna pomagala</a:t>
            </a:r>
          </a:p>
          <a:p>
            <a:r>
              <a:rPr lang="hr-HR" dirty="0"/>
              <a:t>2. Mehanička računala</a:t>
            </a:r>
          </a:p>
          <a:p>
            <a:r>
              <a:rPr lang="hr-HR" dirty="0"/>
              <a:t>3. Elektromehanička računala</a:t>
            </a:r>
          </a:p>
          <a:p>
            <a:r>
              <a:rPr lang="hr-HR" dirty="0"/>
              <a:t>4. Elektronička računala</a:t>
            </a:r>
            <a:endParaRPr lang="hr-HR" dirty="0">
              <a:latin typeface="Verdana CE" charset="-1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tehnološke etape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" name="Picture 2" descr="http://mathe-abakus.fraedrich.de/abakus/abakuspics/abaeur/abaeu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474" y="1480647"/>
            <a:ext cx="2643206" cy="2067920"/>
          </a:xfrm>
          <a:prstGeom prst="rect">
            <a:avLst/>
          </a:prstGeom>
          <a:noFill/>
        </p:spPr>
      </p:pic>
      <p:pic>
        <p:nvPicPr>
          <p:cNvPr id="6" name="Picture 4" descr="http://www.zbrdazdola.com/infobible/slike/razvoj%20racunala/enia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6361" y="3976249"/>
            <a:ext cx="2603757" cy="2141455"/>
          </a:xfrm>
          <a:prstGeom prst="rect">
            <a:avLst/>
          </a:prstGeom>
          <a:noFill/>
        </p:spPr>
      </p:pic>
      <p:pic>
        <p:nvPicPr>
          <p:cNvPr id="7" name="Picture 6" descr="http://web.math.pmf.unizg.hr/%7Estabi/images/Esacta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65" y="3976249"/>
            <a:ext cx="2912322" cy="1747394"/>
          </a:xfrm>
          <a:prstGeom prst="rect">
            <a:avLst/>
          </a:prstGeom>
          <a:noFill/>
        </p:spPr>
      </p:pic>
      <p:pic>
        <p:nvPicPr>
          <p:cNvPr id="2056" name="Picture 8" descr="http://www.racunalo.com/wp-content/uploads/2012/01/tmz-izlozba-02.jpg"/>
          <p:cNvPicPr>
            <a:picLocks noChangeAspect="1" noChangeArrowheads="1"/>
          </p:cNvPicPr>
          <p:nvPr/>
        </p:nvPicPr>
        <p:blipFill>
          <a:blip r:embed="rId5"/>
          <a:srcRect l="2440" t="7265" r="48779" b="20083"/>
          <a:stretch>
            <a:fillRect/>
          </a:stretch>
        </p:blipFill>
        <p:spPr bwMode="auto">
          <a:xfrm>
            <a:off x="6810497" y="385463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integrated circuit">
            <a:extLst>
              <a:ext uri="{FF2B5EF4-FFF2-40B4-BE49-F238E27FC236}">
                <a16:creationId xmlns:a16="http://schemas.microsoft.com/office/drawing/2014/main" id="{E5F73419-F553-495F-AE36-B36707EC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9308"/>
            <a:ext cx="2592289" cy="21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55772" cy="4523394"/>
          </a:xfrm>
        </p:spPr>
        <p:txBody>
          <a:bodyPr>
            <a:normAutofit/>
          </a:bodyPr>
          <a:lstStyle/>
          <a:p>
            <a:r>
              <a:rPr lang="hr-HR" dirty="0"/>
              <a:t>Kada je na jednu pločicu poluvodiča smješteno više tranzistora i veznih elemenata nastao je, 1958. </a:t>
            </a:r>
            <a:r>
              <a:rPr lang="hr-HR" b="1" dirty="0">
                <a:solidFill>
                  <a:srgbClr val="FF0000"/>
                </a:solidFill>
              </a:rPr>
              <a:t>integrirani krug</a:t>
            </a:r>
            <a:r>
              <a:rPr lang="hr-HR" dirty="0"/>
              <a:t> (engl</a:t>
            </a:r>
            <a:r>
              <a:rPr lang="hr-HR" i="1" dirty="0"/>
              <a:t>. </a:t>
            </a:r>
            <a:r>
              <a:rPr lang="hr-HR" i="1" dirty="0" err="1"/>
              <a:t>Integrated</a:t>
            </a:r>
            <a:r>
              <a:rPr lang="hr-HR" i="1" dirty="0"/>
              <a:t> </a:t>
            </a:r>
            <a:r>
              <a:rPr lang="hr-HR" i="1" dirty="0" err="1"/>
              <a:t>circuit</a:t>
            </a:r>
            <a:r>
              <a:rPr lang="hr-HR" i="1" dirty="0"/>
              <a:t>, IC, </a:t>
            </a:r>
            <a:r>
              <a:rPr lang="hr-HR" i="1" dirty="0" err="1"/>
              <a:t>chip</a:t>
            </a:r>
            <a:r>
              <a:rPr lang="hr-HR" dirty="0"/>
              <a:t>).</a:t>
            </a:r>
          </a:p>
          <a:p>
            <a:r>
              <a:rPr lang="hr-HR" dirty="0"/>
              <a:t>Integrirani krug je omogućio još veće smanjenje dimenzija i sniženje cijena elektroničkih sklopova.</a:t>
            </a:r>
          </a:p>
          <a:p>
            <a:endParaRPr lang="hr-HR" dirty="0"/>
          </a:p>
        </p:txBody>
      </p:sp>
      <p:pic>
        <p:nvPicPr>
          <p:cNvPr id="3076" name="Picture 4" descr="Slikovni rezultat za integrated circuit">
            <a:extLst>
              <a:ext uri="{FF2B5EF4-FFF2-40B4-BE49-F238E27FC236}">
                <a16:creationId xmlns:a16="http://schemas.microsoft.com/office/drawing/2014/main" id="{93951F4E-ECA1-4FE4-8927-D8AA6A79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13" y="4390307"/>
            <a:ext cx="2952328" cy="19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2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likovni rezultat za 4 generation computers">
            <a:extLst>
              <a:ext uri="{FF2B5EF4-FFF2-40B4-BE49-F238E27FC236}">
                <a16:creationId xmlns:a16="http://schemas.microsoft.com/office/drawing/2014/main" id="{1B0094CC-C921-4DD3-A148-870F860C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08" y="4162789"/>
            <a:ext cx="3305818" cy="20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51916" cy="466741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400" dirty="0"/>
              <a:t>Prvi mikroprocesor, </a:t>
            </a:r>
            <a:r>
              <a:rPr lang="hr-HR" sz="2400" b="1" dirty="0">
                <a:solidFill>
                  <a:srgbClr val="FF0000"/>
                </a:solidFill>
              </a:rPr>
              <a:t>Intel 4004</a:t>
            </a:r>
            <a:r>
              <a:rPr lang="hr-HR" sz="2400" dirty="0"/>
              <a:t>, označio je prekretnicu u razvoju računala</a:t>
            </a:r>
          </a:p>
          <a:p>
            <a:r>
              <a:rPr lang="hr-HR" sz="2400" dirty="0"/>
              <a:t>Mikroprocesor je pločica poluvodiča na koju su smješteni svi elektronički elementi potrebni za rad središnje jedinice za obradu(engl</a:t>
            </a:r>
            <a:r>
              <a:rPr lang="hr-HR" sz="2400" i="1" dirty="0"/>
              <a:t>. CPU)</a:t>
            </a:r>
            <a:endParaRPr lang="hr-HR" sz="2400" dirty="0"/>
          </a:p>
          <a:p>
            <a:r>
              <a:rPr lang="hr-HR" sz="2400" dirty="0"/>
              <a:t>Mikroprocesor je omogućio jeftiniju proizvodnju računala malih dimenzija a velikih mogućnosti pri obradi podataka</a:t>
            </a:r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13314" name="Picture 2" descr="Slikovni rezultat za intel 4004">
            <a:extLst>
              <a:ext uri="{FF2B5EF4-FFF2-40B4-BE49-F238E27FC236}">
                <a16:creationId xmlns:a16="http://schemas.microsoft.com/office/drawing/2014/main" id="{94E93C3F-ABCF-4CE7-AE17-F6F027ED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6" y="4157902"/>
            <a:ext cx="3667129" cy="20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5328592" cy="466741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Ubrzani razvoj mikroprocesora omogućio je pojavu osobnih računala. Godine 1973. izumljeno je prvo osobno računalo (</a:t>
            </a:r>
            <a:r>
              <a:rPr lang="hr-HR" b="1" dirty="0">
                <a:solidFill>
                  <a:srgbClr val="FF0000"/>
                </a:solidFill>
              </a:rPr>
              <a:t>Xerox </a:t>
            </a:r>
            <a:r>
              <a:rPr lang="hr-HR" b="1" dirty="0" err="1">
                <a:solidFill>
                  <a:srgbClr val="FF0000"/>
                </a:solidFill>
              </a:rPr>
              <a:t>Altos</a:t>
            </a:r>
            <a:r>
              <a:rPr lang="hr-HR" dirty="0"/>
              <a:t>), ali se moglo nabaviti samo u dijelovima</a:t>
            </a:r>
          </a:p>
          <a:p>
            <a:r>
              <a:rPr lang="hr-HR" dirty="0"/>
              <a:t>Prvo kompletno, komercijalno uspješno osobno računalo pojavilo se 1977. godine - bilo je to </a:t>
            </a:r>
            <a:r>
              <a:rPr lang="hr-HR" b="1" dirty="0">
                <a:solidFill>
                  <a:srgbClr val="FF0000"/>
                </a:solidFill>
              </a:rPr>
              <a:t>Apple II </a:t>
            </a:r>
            <a:r>
              <a:rPr lang="hr-HR" dirty="0"/>
              <a:t>računalo. </a:t>
            </a:r>
          </a:p>
          <a:p>
            <a:r>
              <a:rPr lang="hr-HR" dirty="0"/>
              <a:t>Apple II je imao tipkovnicu, priključak za monitori ugrađenu programsku podršku (16 </a:t>
            </a:r>
            <a:r>
              <a:rPr lang="hr-HR" dirty="0" err="1"/>
              <a:t>kB</a:t>
            </a:r>
            <a:r>
              <a:rPr lang="hr-HR" dirty="0"/>
              <a:t> RAM-a), a koštao je 2500 USA $!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C68B0C-43F8-465A-A4F4-D5323661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844824"/>
            <a:ext cx="325399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5976664" cy="4896544"/>
          </a:xfrm>
        </p:spPr>
        <p:txBody>
          <a:bodyPr>
            <a:normAutofit/>
          </a:bodyPr>
          <a:lstStyle/>
          <a:p>
            <a:r>
              <a:rPr lang="hr-HR" sz="3200" dirty="0"/>
              <a:t>Svjetsku su popularnost osobna računala stekla tek 1981. godine kada je tvrtka IBM proizvela </a:t>
            </a:r>
            <a:r>
              <a:rPr lang="hr-HR" sz="3200" b="1" dirty="0">
                <a:solidFill>
                  <a:srgbClr val="FF0000"/>
                </a:solidFill>
              </a:rPr>
              <a:t>PC Junior računalo</a:t>
            </a:r>
          </a:p>
          <a:p>
            <a:r>
              <a:rPr lang="hr-HR" sz="3200" dirty="0"/>
              <a:t>IBM PC Junior imao je procesor koji je radio na radnom taktu 4,77 MHz, sa 16 </a:t>
            </a:r>
            <a:r>
              <a:rPr lang="hr-HR" sz="3200" dirty="0" err="1"/>
              <a:t>kB</a:t>
            </a:r>
            <a:r>
              <a:rPr lang="hr-HR" sz="3200" dirty="0"/>
              <a:t> RAM memorije i nije imalo čvrsti disk nego samo disketnu jedinicu kapaciteta 160 </a:t>
            </a:r>
            <a:r>
              <a:rPr lang="hr-HR" sz="3200" dirty="0" err="1"/>
              <a:t>kB</a:t>
            </a:r>
            <a:endParaRPr lang="hr-HR" sz="32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9C5A9B-4E75-4D9C-9476-4FAC8F46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204864"/>
            <a:ext cx="2804600" cy="27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5976664" cy="4896544"/>
          </a:xfrm>
        </p:spPr>
        <p:txBody>
          <a:bodyPr>
            <a:normAutofit/>
          </a:bodyPr>
          <a:lstStyle/>
          <a:p>
            <a:r>
              <a:rPr lang="hr-HR" sz="3200" dirty="0"/>
              <a:t>2001. godine Microsoft predstavio novi OS, Windows XP</a:t>
            </a:r>
          </a:p>
          <a:p>
            <a:r>
              <a:rPr lang="hr-HR" sz="3200" dirty="0"/>
              <a:t>MINIMALNI PREDUVJETI:</a:t>
            </a:r>
          </a:p>
          <a:p>
            <a:pPr lvl="1"/>
            <a:r>
              <a:rPr lang="hr-HR" sz="3000" dirty="0"/>
              <a:t>300 MHz procesor</a:t>
            </a:r>
          </a:p>
          <a:p>
            <a:pPr lvl="1"/>
            <a:r>
              <a:rPr lang="hr-HR" sz="3000" dirty="0"/>
              <a:t>64 MB RAM</a:t>
            </a:r>
          </a:p>
          <a:p>
            <a:pPr lvl="1"/>
            <a:r>
              <a:rPr lang="hr-HR" sz="3000" dirty="0"/>
              <a:t>1.5 GB hard disk</a:t>
            </a:r>
          </a:p>
          <a:p>
            <a:pPr lvl="1"/>
            <a:r>
              <a:rPr lang="hr-HR" sz="3000" dirty="0"/>
              <a:t>CD-ROM ili DVD-ROM</a:t>
            </a:r>
          </a:p>
        </p:txBody>
      </p:sp>
      <p:pic>
        <p:nvPicPr>
          <p:cNvPr id="1026" name="Picture 2" descr="https://i.ytimg.com/vi/f_q93Nb_tkw/maxresdefault.jpg">
            <a:extLst>
              <a:ext uri="{FF2B5EF4-FFF2-40B4-BE49-F238E27FC236}">
                <a16:creationId xmlns:a16="http://schemas.microsoft.com/office/drawing/2014/main" id="{DA9859B6-6EED-47AC-B57B-51F4ABB7B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401" r="21651"/>
          <a:stretch/>
        </p:blipFill>
        <p:spPr bwMode="auto">
          <a:xfrm>
            <a:off x="5003756" y="2204864"/>
            <a:ext cx="3683044" cy="329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3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cchip.hr/wp-content/uploads/2017/01/jeftini-gaming-pc.jpg">
            <a:extLst>
              <a:ext uri="{FF2B5EF4-FFF2-40B4-BE49-F238E27FC236}">
                <a16:creationId xmlns:a16="http://schemas.microsoft.com/office/drawing/2014/main" id="{7495316D-6D17-4549-828B-F1F4611D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05" y="2725158"/>
            <a:ext cx="6070052" cy="37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lIns="91440" tIns="45720" rIns="91440" bIns="91440" anchor="b" anchorCtr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4. ELEKTRONIČKA RAČUNALA</a:t>
            </a:r>
            <a:endParaRPr lang="hr-H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7560840" cy="4896544"/>
          </a:xfrm>
        </p:spPr>
        <p:txBody>
          <a:bodyPr>
            <a:normAutofit/>
          </a:bodyPr>
          <a:lstStyle/>
          <a:p>
            <a:r>
              <a:rPr lang="hr-HR" sz="3200" dirty="0"/>
              <a:t>Današnje računalo (</a:t>
            </a:r>
            <a:r>
              <a:rPr lang="hr-HR" sz="3200" i="1" dirty="0"/>
              <a:t>prosječne specifikacije</a:t>
            </a:r>
            <a:r>
              <a:rPr lang="hr-HR" sz="3200" dirty="0"/>
              <a:t>):</a:t>
            </a:r>
          </a:p>
          <a:p>
            <a:pPr lvl="1"/>
            <a:r>
              <a:rPr lang="hr-HR" sz="3000" dirty="0" err="1"/>
              <a:t>četverojezgreni</a:t>
            </a:r>
            <a:r>
              <a:rPr lang="hr-HR" sz="3000" dirty="0"/>
              <a:t> procesor</a:t>
            </a:r>
          </a:p>
          <a:p>
            <a:pPr lvl="1"/>
            <a:r>
              <a:rPr lang="hr-HR" sz="3000" dirty="0"/>
              <a:t>16 GB RAM</a:t>
            </a:r>
          </a:p>
          <a:p>
            <a:pPr lvl="1"/>
            <a:r>
              <a:rPr lang="hr-HR" sz="3000" dirty="0"/>
              <a:t>500 GB SSD disk</a:t>
            </a:r>
          </a:p>
          <a:p>
            <a:pPr lvl="1"/>
            <a:r>
              <a:rPr lang="hr-HR" sz="3000" dirty="0"/>
              <a:t>moćna grafička kartica</a:t>
            </a:r>
          </a:p>
          <a:p>
            <a:pPr lvl="1"/>
            <a:r>
              <a:rPr lang="hr-HR" sz="3000" dirty="0" err="1"/>
              <a:t>bežićni</a:t>
            </a:r>
            <a:r>
              <a:rPr lang="hr-HR" sz="3000" dirty="0"/>
              <a:t> miš/tipkovnica</a:t>
            </a:r>
          </a:p>
        </p:txBody>
      </p:sp>
    </p:spTree>
    <p:extLst>
      <p:ext uri="{BB962C8B-B14F-4D97-AF65-F5344CB8AC3E}">
        <p14:creationId xmlns:p14="http://schemas.microsoft.com/office/powerpoint/2010/main" val="345234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212BBA-AA5A-46D5-A486-EEE0C224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36912"/>
            <a:ext cx="7772400" cy="1143000"/>
          </a:xfrm>
        </p:spPr>
        <p:txBody>
          <a:bodyPr/>
          <a:lstStyle/>
          <a:p>
            <a:r>
              <a:rPr lang="hr-HR" dirty="0"/>
              <a:t>Zanimljivost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1E527E9-C56B-49DA-9EBB-9DBE7197D58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6055"/>
            <a:ext cx="5040560" cy="6145889"/>
          </a:xfrm>
        </p:spPr>
      </p:pic>
    </p:spTree>
    <p:extLst>
      <p:ext uri="{BB962C8B-B14F-4D97-AF65-F5344CB8AC3E}">
        <p14:creationId xmlns:p14="http://schemas.microsoft.com/office/powerpoint/2010/main" val="1569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0FBDC-BF36-49FF-AE09-FA7E5238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Računala budućnosti (AI tehnologija)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A17D1D-B70F-484D-B64F-21EE2979CD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549360"/>
            <a:ext cx="6624736" cy="3679840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Optičko računalo </a:t>
            </a:r>
            <a:r>
              <a:rPr lang="hr-HR" dirty="0"/>
              <a:t>(prijenos podataka vršio bi se svjetlosnim umjesto elektroničkim putem)</a:t>
            </a:r>
          </a:p>
          <a:p>
            <a:r>
              <a:rPr lang="hr-HR" b="1" dirty="0"/>
              <a:t>Kvantno računalo </a:t>
            </a:r>
            <a:r>
              <a:rPr lang="hr-HR" dirty="0"/>
              <a:t>(koristi </a:t>
            </a:r>
            <a:r>
              <a:rPr lang="hr-HR" dirty="0" err="1"/>
              <a:t>kvantnomehaničke</a:t>
            </a:r>
            <a:r>
              <a:rPr lang="hr-HR" dirty="0"/>
              <a:t> fenomene za izvođenje operacija nad podatcima)</a:t>
            </a:r>
          </a:p>
          <a:p>
            <a:r>
              <a:rPr lang="hr-HR" b="1" dirty="0"/>
              <a:t>DNK računalo </a:t>
            </a:r>
            <a:r>
              <a:rPr lang="hr-HR" dirty="0"/>
              <a:t>(koristi DNA kiselinu i molekularnu biologiju umjesto silicijskih poluvodiča)</a:t>
            </a:r>
          </a:p>
          <a:p>
            <a:pPr lvl="1"/>
            <a:r>
              <a:rPr lang="hr-HR" b="1" i="1" dirty="0"/>
              <a:t>Uspije li se konstruirati ovakvo računalo njegova bi brzina bila 100.000 puta veća od današnjih računala. U jednom kubnom centimetru DNK molekula moglo bi se pohraniti više podataka nego na milijun današnjih USB </a:t>
            </a:r>
            <a:r>
              <a:rPr lang="hr-HR" b="1" i="1" dirty="0" err="1"/>
              <a:t>stickova</a:t>
            </a:r>
            <a:r>
              <a:rPr lang="hr-HR" b="1" i="1" dirty="0"/>
              <a:t>!</a:t>
            </a:r>
            <a:endParaRPr lang="hr-HR" dirty="0"/>
          </a:p>
          <a:p>
            <a:endParaRPr lang="hr-HR" dirty="0"/>
          </a:p>
        </p:txBody>
      </p:sp>
      <p:sp>
        <p:nvSpPr>
          <p:cNvPr id="4" name="AutoShape 2" descr="https://www.ibm.com/blog/wp-content/uploads/2023/03/What-is-Generative-AI-what-are-Foundation-Models-and-why-do-they-matter-scaled.jpg">
            <a:extLst>
              <a:ext uri="{FF2B5EF4-FFF2-40B4-BE49-F238E27FC236}">
                <a16:creationId xmlns:a16="http://schemas.microsoft.com/office/drawing/2014/main" id="{15E4AAAA-25B4-4F8C-AF84-4DBCCF66FA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https://www.ibm.com/blog/wp-content/uploads/2023/03/What-is-Generative-AI-what-are-Foundation-Models-and-why-do-they-matter-scaled.jpg">
            <a:extLst>
              <a:ext uri="{FF2B5EF4-FFF2-40B4-BE49-F238E27FC236}">
                <a16:creationId xmlns:a16="http://schemas.microsoft.com/office/drawing/2014/main" id="{66262116-9E85-4CCB-9986-9E476491C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https://www.ibm.com/blog/wp-content/uploads/2023/03/What-is-Generative-AI-what-are-Foundation-Models-and-why-do-they-matter-scaled.jpg">
            <a:extLst>
              <a:ext uri="{FF2B5EF4-FFF2-40B4-BE49-F238E27FC236}">
                <a16:creationId xmlns:a16="http://schemas.microsoft.com/office/drawing/2014/main" id="{E4CED25B-D33A-42F9-A34B-D96966D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6049319-B0E0-47B4-8B84-8FF38379F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43" y="4928874"/>
            <a:ext cx="3347864" cy="1673932"/>
          </a:xfrm>
          <a:prstGeom prst="rect">
            <a:avLst/>
          </a:prstGeom>
        </p:spPr>
      </p:pic>
      <p:pic>
        <p:nvPicPr>
          <p:cNvPr id="4104" name="Picture 8" descr="What is AI? Everything to know about artificial intelligence | ZDNET">
            <a:extLst>
              <a:ext uri="{FF2B5EF4-FFF2-40B4-BE49-F238E27FC236}">
                <a16:creationId xmlns:a16="http://schemas.microsoft.com/office/drawing/2014/main" id="{884E1D2D-8DCC-41C3-9C01-CF9F4D87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84" y="4450506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056" y="1714488"/>
            <a:ext cx="7344779" cy="4572032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ABAK (</a:t>
            </a:r>
            <a:r>
              <a:rPr lang="hr-HR" sz="2800" b="1" dirty="0" err="1">
                <a:solidFill>
                  <a:srgbClr val="FF0000"/>
                </a:solidFill>
              </a:rPr>
              <a:t>lat.abacus</a:t>
            </a:r>
            <a:r>
              <a:rPr lang="hr-HR" sz="28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r-HR" dirty="0"/>
              <a:t>Prvo poznato pomagalo za obavljanje osnovnih aritmetičkih operacija</a:t>
            </a:r>
          </a:p>
          <a:p>
            <a:pPr lvl="1"/>
            <a:r>
              <a:rPr lang="hr-HR" dirty="0"/>
              <a:t>Pojavilo se u Kini oko 3000 god. pr. Krista</a:t>
            </a:r>
          </a:p>
          <a:p>
            <a:pPr>
              <a:buClr>
                <a:srgbClr val="0F6FC6"/>
              </a:buClr>
            </a:pPr>
            <a:r>
              <a:rPr lang="hr-HR" sz="2800" b="1" dirty="0">
                <a:solidFill>
                  <a:srgbClr val="FF0000"/>
                </a:solidFill>
              </a:rPr>
              <a:t>LOGARITAMSKE  TABLICE</a:t>
            </a:r>
          </a:p>
          <a:p>
            <a:pPr lvl="1"/>
            <a:r>
              <a:rPr lang="hr-HR" dirty="0"/>
              <a:t>Izum logaritama je pojednostavio i ubrzao računske operacije</a:t>
            </a:r>
          </a:p>
          <a:p>
            <a:pPr lvl="1"/>
            <a:r>
              <a:rPr lang="hr-HR" dirty="0"/>
              <a:t>Škotski matematičar John </a:t>
            </a:r>
            <a:r>
              <a:rPr lang="hr-HR" dirty="0" err="1"/>
              <a:t>Napier</a:t>
            </a:r>
            <a:r>
              <a:rPr lang="hr-HR" dirty="0"/>
              <a:t> (16.st.)</a:t>
            </a:r>
          </a:p>
          <a:p>
            <a:pPr lvl="1"/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Najstarija računalna pomagala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10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27570"/>
              </p:ext>
            </p:extLst>
          </p:nvPr>
        </p:nvGraphicFramePr>
        <p:xfrm>
          <a:off x="6038637" y="2700326"/>
          <a:ext cx="30003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3000000" imgH="1961905" progId="MSPhotoEd.3">
                  <p:embed/>
                </p:oleObj>
              </mc:Choice>
              <mc:Fallback>
                <p:oleObj r:id="rId3" imgW="3000000" imgH="1961905" progId="MSPhotoEd.3">
                  <p:embed/>
                  <p:pic>
                    <p:nvPicPr>
                      <p:cNvPr id="10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637" y="2700326"/>
                        <a:ext cx="3000375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šiber">
            <a:extLst>
              <a:ext uri="{FF2B5EF4-FFF2-40B4-BE49-F238E27FC236}">
                <a16:creationId xmlns:a16="http://schemas.microsoft.com/office/drawing/2014/main" id="{913126C4-F73E-0A35-8FF2-2DF7B7C35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66" y="5214482"/>
            <a:ext cx="7740501" cy="1394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5277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/>
            </a:pPr>
            <a:r>
              <a:rPr lang="hr-HR" dirty="0"/>
              <a:t>1623.godine, Wilhelm Schickard izradio je </a:t>
            </a:r>
            <a:r>
              <a:rPr lang="hr-HR" b="1" dirty="0">
                <a:solidFill>
                  <a:srgbClr val="FF0000"/>
                </a:solidFill>
              </a:rPr>
              <a:t>1.mehanički kalkulator</a:t>
            </a:r>
            <a:r>
              <a:rPr lang="hr-HR" dirty="0"/>
              <a:t> koji je zbrajao, oduzimao, množio i dijelio.</a:t>
            </a:r>
          </a:p>
          <a:p>
            <a:pPr>
              <a:defRPr/>
            </a:pPr>
            <a:r>
              <a:rPr lang="hr-HR" dirty="0"/>
              <a:t>1642. godine francuski filozof i matematičar </a:t>
            </a:r>
            <a:r>
              <a:rPr lang="hr-HR" dirty="0" err="1"/>
              <a:t>Blaise</a:t>
            </a:r>
            <a:r>
              <a:rPr lang="hr-HR" dirty="0"/>
              <a:t> Pascal izradio je mehanički stroj s mnoštvom zupčanika, koji je mogao zbrajati i oduzimati (nazvan je </a:t>
            </a:r>
            <a:r>
              <a:rPr lang="hr-HR" b="1" dirty="0">
                <a:solidFill>
                  <a:srgbClr val="FF0000"/>
                </a:solidFill>
              </a:rPr>
              <a:t>PASKALINA</a:t>
            </a:r>
            <a:r>
              <a:rPr lang="hr-HR" dirty="0"/>
              <a:t>)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2. 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944" y="3925740"/>
            <a:ext cx="3264985" cy="23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asc01b">
            <a:extLst>
              <a:ext uri="{FF2B5EF4-FFF2-40B4-BE49-F238E27FC236}">
                <a16:creationId xmlns:a16="http://schemas.microsoft.com/office/drawing/2014/main" id="{C9A11A62-463C-4C4F-5CB9-E5F662B8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74954" y="3926412"/>
            <a:ext cx="4034744" cy="234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5286412" cy="4910158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FFCC66"/>
              </a:buClr>
              <a:buSzPct val="75000"/>
              <a:defRPr/>
            </a:pPr>
            <a:r>
              <a:rPr lang="hr-HR" dirty="0"/>
              <a:t>1801.god. JACQUARD izumio </a:t>
            </a:r>
            <a:r>
              <a:rPr lang="hr-HR" b="1" dirty="0">
                <a:solidFill>
                  <a:srgbClr val="FF0000"/>
                </a:solidFill>
              </a:rPr>
              <a:t>tkalački stroj </a:t>
            </a:r>
            <a:r>
              <a:rPr lang="hr-HR" dirty="0"/>
              <a:t>na kojem su uzorci tkanja bili predstavljeni nizom bušenih kartica (prvi medij za spremanje podataka)</a:t>
            </a:r>
          </a:p>
          <a:p>
            <a:pPr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FFCC66"/>
              </a:buClr>
              <a:buSzPct val="75000"/>
              <a:defRPr/>
            </a:pPr>
            <a:r>
              <a:rPr lang="hr-HR" b="1" dirty="0"/>
              <a:t>Bušene kartice </a:t>
            </a:r>
            <a:r>
              <a:rPr lang="hr-HR" dirty="0"/>
              <a:t>su napravljene od krutog kartona, a podaci se spremaju bušenjem rupa na određenom mjestu na kartici</a:t>
            </a:r>
          </a:p>
          <a:p>
            <a:pPr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FFCC66"/>
              </a:buClr>
              <a:buSzPct val="75000"/>
              <a:defRPr/>
            </a:pPr>
            <a:r>
              <a:rPr lang="hr-HR" dirty="0"/>
              <a:t>Čudo tehnike u to doba!</a:t>
            </a:r>
          </a:p>
          <a:p>
            <a:pPr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FFCC66"/>
              </a:buClr>
              <a:buSzPct val="75000"/>
              <a:defRPr/>
            </a:pPr>
            <a:r>
              <a:rPr lang="hr-HR" u="sng" dirty="0"/>
              <a:t>Nedostatak</a:t>
            </a:r>
            <a:r>
              <a:rPr lang="hr-HR" dirty="0"/>
              <a:t>: Stroj bi obavljao samo one operacije za koje je bio napravljen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2. 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0" name="Picture 2" descr="Datoteka:Lochkarte Tanzor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3000396" cy="459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2. 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062" name="Content Placeholder 7">
            <a:extLst>
              <a:ext uri="{FF2B5EF4-FFF2-40B4-BE49-F238E27FC236}">
                <a16:creationId xmlns:a16="http://schemas.microsoft.com/office/drawing/2014/main" id="{CAC8A1B5-FC3F-10B1-EEAE-49233B5435C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3244455"/>
              </p:ext>
            </p:extLst>
          </p:nvPr>
        </p:nvGraphicFramePr>
        <p:xfrm>
          <a:off x="106326" y="1437168"/>
          <a:ext cx="9037674" cy="513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6" descr="babb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7185" y="3529280"/>
            <a:ext cx="2737770" cy="305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2. 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54860" y="1607287"/>
            <a:ext cx="4559401" cy="502579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800" err="1"/>
              <a:t>Babbage</a:t>
            </a:r>
            <a:r>
              <a:rPr lang="hr-HR" sz="2800" dirty="0"/>
              <a:t> je 1833. konstruirao </a:t>
            </a:r>
            <a:r>
              <a:rPr lang="hr-HR" sz="2800" dirty="0">
                <a:solidFill>
                  <a:srgbClr val="FF0000"/>
                </a:solidFill>
              </a:rPr>
              <a:t>univerzalni (analitički) stroj</a:t>
            </a:r>
            <a:r>
              <a:rPr lang="hr-HR" sz="2800" dirty="0"/>
              <a:t> za računanje i podijelio ga u dijelove različitih funkcija:</a:t>
            </a:r>
            <a:endParaRPr lang="en-US" sz="2800"/>
          </a:p>
          <a:p>
            <a:pPr lvl="1">
              <a:defRPr/>
            </a:pPr>
            <a:r>
              <a:rPr lang="hr-HR" sz="2800" dirty="0"/>
              <a:t>unos podataka</a:t>
            </a:r>
          </a:p>
          <a:p>
            <a:pPr lvl="1">
              <a:defRPr/>
            </a:pPr>
            <a:r>
              <a:rPr lang="hr-HR" sz="2800" dirty="0"/>
              <a:t>računanje</a:t>
            </a:r>
          </a:p>
          <a:p>
            <a:pPr lvl="1">
              <a:defRPr/>
            </a:pPr>
            <a:r>
              <a:rPr lang="hr-HR" sz="2800" dirty="0"/>
              <a:t>obrada podataka</a:t>
            </a:r>
          </a:p>
          <a:p>
            <a:pPr lvl="1">
              <a:defRPr/>
            </a:pPr>
            <a:r>
              <a:rPr lang="hr-HR" sz="2800" dirty="0"/>
              <a:t>memorija</a:t>
            </a:r>
          </a:p>
          <a:p>
            <a:pPr lvl="1">
              <a:defRPr/>
            </a:pPr>
            <a:r>
              <a:rPr lang="hr-HR" sz="2800" dirty="0"/>
              <a:t>prikaz rezultata</a:t>
            </a:r>
          </a:p>
          <a:p>
            <a:pPr marL="0" indent="0">
              <a:lnSpc>
                <a:spcPct val="115000"/>
              </a:lnSpc>
              <a:spcBef>
                <a:spcPct val="40000"/>
              </a:spcBef>
              <a:spcAft>
                <a:spcPct val="5000"/>
              </a:spcAft>
              <a:buClr>
                <a:srgbClr val="FFCC66"/>
              </a:buClr>
              <a:buSzPct val="75000"/>
              <a:buNone/>
              <a:defRPr/>
            </a:pPr>
            <a:endParaRPr lang="hr-HR" sz="2800" dirty="0"/>
          </a:p>
        </p:txBody>
      </p:sp>
      <p:pic>
        <p:nvPicPr>
          <p:cNvPr id="2" name="Picture 1" descr="A person standing next to a large machine&#10;&#10;Description automatically generated">
            <a:extLst>
              <a:ext uri="{FF2B5EF4-FFF2-40B4-BE49-F238E27FC236}">
                <a16:creationId xmlns:a16="http://schemas.microsoft.com/office/drawing/2014/main" id="{2AEEAC2C-821C-AF2B-27FE-24736481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86" y="2444949"/>
            <a:ext cx="3466213" cy="2903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2. 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2056" name="Content Placeholder 7">
            <a:extLst>
              <a:ext uri="{FF2B5EF4-FFF2-40B4-BE49-F238E27FC236}">
                <a16:creationId xmlns:a16="http://schemas.microsoft.com/office/drawing/2014/main" id="{FD5D61D1-47CF-BC82-08EB-AB6AA2DDFA1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71472" y="1714488"/>
          <a:ext cx="49292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377px-Ada_Lovela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57884" y="1643050"/>
            <a:ext cx="3025775" cy="453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3. ELEKTROMEHANIČKI STROJEVI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052" name="AutoShape 4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hQSEBUUEhQWFBAVFRgXFBQUFxUUEhcUFRQVFhUUFBQXHCceFxkjGRUWIC8hJCcpLSwtFR4xNTAqNSYrLCkBCQoKDgwOGg8PGikkHyQpLCosKTUpKiksKSwpLDU1KTEsLDQsKiwsKSwsLCwsLCwsKS8pLDQsLCksKSksLCwsKf/AABEIAK0BIwMBIgACEQEDEQH/xAAcAAEAAQUBAQAAAAAAAAAAAAAABwEEBQYIAwL/xABIEAABAwICBgYFCAkDAwUAAAABAAIDBBEFEgYHITFBURMiMmFxgQhCkaGxFCM1UnKSwdFDYnN0gqKys8IlM1Mk4fAVFlVj0//EABsBAQADAQEBAQAAAAAAAAAAAAADBAUGAgEH/8QALxEAAgIBAwMBBgUFAAAAAAAAAAECAwQFETESIZEyEyJBQmGhFCNRcYEGQ1Kx4f/aAAwDAQACEQMRAD8AnFERAEREAREQBERAEREAREQBERAEREAREQBERAEREAREQFCVpWmmtqiw4mNzjNUj9DFYkHh0jjsZ7z3K01yadOw+jDYXZaqclsbuLGADPIO8XAHe6/BcwSSlxJJJcTckm5JO8k8SgJWxX0iq15+YhhhbwzB0r/Mkge5WDPSBxMHaYD3GL8nKNUQE4aP+kccwbWUwy8ZICbjv6N+/ycphwHSGCshE1NIJIzxG8H6rmna09xXK+A4VA+me+awNzlN7FNDNM5cLrBJC7PFe0sd+rJHfdyzDgeBQHXSKzwnFI6iCOaJ2aKRoc09x58jwI7leIAiIgCIiAIiIAiIgCIiAIiIAiIgCIiAIiIAiIgCIiAIiIAiIgCIiAIqAqqA5y9IqqJxOJh7LKdth3ue+59w9iiqylL0gYi7F42jaTTxgeJfIAsnhWpJxpc7XSCoIuDsEd+WU7x4oCGiFRZDHKB0NRJFIzo5GOLXt4Bw327jvHit11d6q31zOnkBEN+qL5c1t5J5bOCAj4ZiOOUb99h4r4U56Qaqo4qV0tK20zQbGM52G29jxc3B3KDpe0dltu7l3ICe/R00kL4JqNxuYiJY/sPNngdwdY/xqZVzJqCrMmMNbwkhlYe+wDx/Qum0AREQBERAEREAREQBERAERUugKoiIAiIgCIiAIiIAiIgCIhQBFSyqgCIiApZVREBAmuuANx2ie7sOZFflZs7r+4rXsV0smp8XrHyvkEzJj0BDnWaGSjLFlvbo3RbLWtuWxekdD/wBVRkdoxvAtvuHtIt5uV/RYTHWOgqamFvytkLGSOvdr3M2B5buzWAF/yCqZeXXiw65+CaqmVr2Rr2trRyWoxV8sML5InRRZnR27YZY2J3kWCvsaxiWm0XhiZmildKIZRtY8NHSOI5gOyjyK36CnaBYDZ+fevGqwiF8ZjexrmHaWuGYbfFc/X/UEm25Q7FmeIl2TI11I6RyDEIadotG9koltucGsL2Oc3ddpFs28h1lqOsekZFitWyMWYJnWA3AmxcPvEqbMCwaHDhK+khjbPI0hr5HONjbY25Jsy+2w32XPmNCT5RL05vMZHGQ83kkuPtK38TNqylvW/wCCpOuUOTatS0lsbpe/pB7YXrqtci6sKno8Yo3f/e1v37s/yXXIVwjKoiIAiIgCIiA1rTStxGNkZw2GKZxLulEptYWGXL1m8bqHZPSExFrzGaemDw4tLcst8wNiP9zmuh1xpif0jJ+9P/vFAdRaEYhiUokOJQRQdnohEbk3vmzDO61ur71tKozcFVAaNrmnqWYTKaXMHZm9IY75xDc5yCNo25b24EqP/R4rKt1TOC6R1GI7uzlxYJcwy5SfWIzXspP0p1lUNASyom+eAF4YwXybRcXA2C4PEjerHV5rLhxOSaOGB0LYg113FvWDyR2W7jsQG8ItY0o1j0OHuyVE1pbA9EwF8lju2DdfvIWvaO686OqllD2mnhjZn6WZzBm6wblDG3OY33C+5ASQiiXFPSLo2PywwTTNHrnLE0/ZBuT5gLc9B9YNNikbnQZmvZbpIn2D23vY7DZzTY7RyQGzotc0p1gUWH7KmXLIRmbG0F8jhuuGjcLg7SQsDoTrgixOsdTxQSMAY54ke5u0NLRbIN2/mgJBRYHSfTekw8A1UwYXAlrAC6RwGw5Wgc1rGimuiDEK9tLDBIA4PIleWjsNLuwL77c0BIqLTdNdZ0OGStZNBO8OYH54mtMYuSMpc5w27PeFrtN6QtJI4Mjpat7zua1kbnHwAfdASoi1fTTT2PDWRvlhnkbJm2wtDgzKGnrkkBt82zwK1zDNbjMSd8no4qmOZ4dkmc2Pomua0uAe+7g0G1tx3oCS0WDwKlq2SSfKZGyRWAi3Z+04kvs0AmxaNnLzWcQBERAERUJQEJ+kXIY5aCQDa0ynu6piNl76P4uAGtm+beWg7dgIIBHxWq68dNWVtYymhOaKmLgXDbnlcQH5TxAtbvN1ImMaNF0TLjLIGNsT4DYVmajhLKr+qLOPd7N9+GXUmIxtHbb7QVj58bv2G3/WdsHs3n3LFCnqB1eiBtxFrK/w7BJHkdJ91v5rma9Ktb6ell92VpdTZ8Me6Q7AXv5+qPwChDSCB5rpWzDo5DKc3EC52beItbaurML0ba1lnC1/VGy3/dQxr60OMEkdUwXY/wCbkd+sNrCe+1x5BdRg4McVN77tmfdf7TttsiNZaOajmjeRZzXh8bvVJYQQQfEBdeaOY7HWUsVREbskaD3h3rNPIg3HkuP63G5JYmRvN2s3HjyFzxUp+j/pqIpXUMrrMmOeAncJbdZn8QFx3t71olc6ARUBVUAREQBERAFxpif0jJ+9P/vFdlrjTE/pGX96f/eKA7KbuCqqM3BadpvrNhwyeGKSKSR0wuCwtAaMwbtzHmfcgNf166P04w2apEMfykvhBmyjpbZ2ttm39nYtW9Gr/frP2cf9b1vGvY/6LL+0h/uBaP6NX+/Wfs4/63oDd9dGA05wyqqDDGakNYBMWN6UDpGCwfa+4kKKNRmjtPWV8rKmJsrGQF7WvvlzdIwXsDt2E71M2uX6Eqvss/usUV+jj9Iz/ux/uxoDftZurehOGTyRU8UM0MZkY+JojPU2lrsvaBFxtUZ+j/Uubi+UHqvgkDhzy5XD3hTtrD+ia391l/oKgTUJ9Ms/Yy/0hATHrcwWB+GVUz4Y3TshsyVzGmRoDxbK8i43n2qJPR6+lnfu8n9UamjWv9DVn7H/ACaoW9Ht3+rO76eS33mICbdYOCQS0NTJLDHJLHTS9G97GueyzHEZXEXG3bsUC6ivpuH7E39py6I01+jav92m/tuXO+or6bh+xN/acgOmcRw9k8T4pWh8UjS17TuLSLFctaS4JUYFigMZIyO6SnkO58d9zuey7XD8wurVDmumvZXT0+F00bZa0yBxf/wgja0kbrjrOvuDRxQFppNpw/HRT4fh4LenaJKxxvaNoPWjceLQRcnj1RxUtaM6OxUNKyngFmMG0+s5x7T3c3ErmvQLSeTBcTc2dpDM3Q1LCOsAHdsd7Tt7wTzXUlNUNexr2EOY4BzXDaC0i4IPKyA9VQqqIAioqoAow1zayfkUJpYHf9ZM3aRvhjOzN3PdtA8zyvummOkzKCjlqX7cjeo368h2MZ5n3ArkbFcUlqqh80pzzSvu4953AcgNgA5BASHqS1f/AC2o+VTC9NA4ZQd0kw2gHm1uwnnsHNdD11CJW2Ow8DyWqaso46ahipx1XMF3frOdtcfG91ul0BrI0afm3i3NZqgwtsQ2bXcz+C946kE2APsXsgCwWm+jgrqCenI6z2ExnlI3rRn7wHtKyc+JMYbOO3wVscejvbbbmgOMpoy1xa4WcCQQd4INiD5r6pql0b2vY4te1wc1w3hwNwR5hbnri0eNLikpA+aqPnoyNxD+2PJ+b2haQgOs9WunbMSpGvuBUsAbPHxD7dsD6rt48xwW3rjfRHSqXD6plRCdo2PYezIw9pjvHnwNjwXW2juPR1lNHUQm8cjbjmDuc13eCCD4IDJIiIAiIgNZ020xdQMjcylmqjIXDLCL5coBu4gGwN+XArmOowOsfUOm+R1AzSmTKIpNl35rXyrsJEBEzdddV/8ADVPtf/8Aio+04xGsxSvhnNBUQsYGMDSyR+6QuLi7IOfuXTSICH9c+kUs0MuHxUVS9wdEenawuiIGV/Vygk77e1abqpxeowqWZ0tBVyNlY1vUicCC1xO5w27/AHLpFLoCK9cOk0j6aShio6mR8scbulawmJt3B5abAkuGW1u9R3qrrKjC6t8stDVSMkj6PqRPBBL2uv1hYjYumEugNE1r6RPion08dLPO+qhkYDE0ubHcBvzlrn1t3coW1cuqcNr21MlDVSMDHtLWxPDuuLXFxZdRGQDiB5ryfXxjfI0fxD815c4rlnpRb4RisQphiOGvYWui+U056sgs9hezYHjgQbX8FzHDh2IYTWh7YpI6iJxynI5zHA3BtYWe1w+K6pkx+nG+Zn3grd+ldKP0o8g4/AKN5FS5kvKJFRbLiL8Mi3/3Bj2IUU2anip6cwyZ3OjeJJBkN2RRucSSd17cVoGrxtVh2IR1L6GqkY0PBa2J4d12Ftxdttl10S/TelHruPgx35K3k1hUw3dIfBv5lRvMoXzrySrCyHxW/BgNLdZ08UDBTUFS+eaBsjHGMlkRfcASBoJL22uW+C1bUdC5lZM6qpan5ZMHO+UysIjDdjnNu4A53OO09wCkJ+siAbmSnyaP8l5HWbD/AMUn8v5r5+Ox/wDNEq03Lf8AbZGevjBumrmmmpah04YBNIyNzoXggFli293gXB8uSv8AVNppWUrI6Kpo6p8Rka2GXo3DomvdYh+YdgE337ASt7OtCD/il/k/NXVHrHpZHBp6RhJAGZuy53bWkr1HLpk9lJHyWnZUVu62bWioFWyslAIit6+tbDE+V5syNjnuP6rQSfcEBA/pB6SGWqhoYz1YgHyAcZZOwD4Msf41pmrjRJ1biLI29aOI55HerZp2e11lhMZx11RVTVD+3K9ztvq5jsA8G7AuidR+ifyTDhK9tp6kiR3MR2+aafIl38aA3fDsJZC0Bo28TxV8i+XvsLncgKhtlVAiA+Hwh28A+KsanBGO3dUrIogIs1qaHOq6EtDb1NNeSE8XMt87H5gAjvaueWyh2x57g7iOV+YXa0kQNrgG25coad0DKHFayIMBZnJjB3BsoDx5DNbyQGoyxlpsd6mD0e9LzHUPoXn5uYGSK/CVo6zR9pov/B3qJndaO/Fht/Cd3sOzzC9cDxV1NUxTs7cUjXjvykEjwIuPNAdphVXhQ1jZY2SMN2SMa9p5tcAQfYV7oAiIgKXVvNiMbd7hflvPuVjjs5Aa0G17krAuXMajrjxrXTXHdr4svUYvtF1Nmfl0ijG4OPlb4q0l0p+qz2n8lhnLycsSeu5k+Gl+yNCGFUuUZOXSiXgGjyJ/FWkmkU59e3g1v5KycvJygeoZU+bH5LcMWlfKj3lxeY75He23wVpJWPO97j4uP5r2jopH9ljneANvaryLRWd3AN+0fwClrhl3cdT8kvVj1c9K8GDe88z7V4uC22LQZx7UoH2W3+Ku4tBYvWe93sH4K9DScufK2/dnx6njQ4fhGhuXi5SZHodTD1CftOJV3FgEDd0TPNoPxVyGi2/NJEb1upcRZEuUndt8Nq9I8Jmf2IpHeDHfkphjpmt3NaPAAL0srcNGS9U/sRS16Xyw+/8AwiaHQyrf+iLftFrfxV9Bq1nd23xs9rj7lJiorcNLpjzuyvPXcp+nZfwaPS6r4/0kr3dzQGj33K2DDNEqaA3jiGces67neRO7yWYVVcrxqq/TFFC7Pybu05vb9OEEVLpdWCkVUU6/dMBBRikYfnqnt23thaQTf7TgG+AcpTkdYE8gSuNdJ9IJa2qknmN3vdu4NaNjWN5NA2ID70Qwb5XX09Pwlla132L3efuhy7HijDQA0WaAAANwAFgAuadQFKHYwHH1IJHDxOVnwcV0ygC8Kx3V8SB717q2rhsb9ofFAXKIiAIiIAubPSEpcuKtcP0lOwnxa57fgAuk1zx6R7f9Qpzzp/hK9ARZSdmT7H+bVbq5jFonH6xDR4N2n/FWyA6h1HY58owiNpN307nQnnlFnM/lcB5KQVCvo1SHoqxvAPiPmWvB+AU1IAiIgMLpA3snxHwWEctmxelL49m0g3H4rF0ODF+192t5cT+S4TVdOuuzmq479ST+hq410YVe8+DE5SdgFyruDAZX7xlHN35b1s1PRtYLNAHx9q91o4v9Owj3ulv9FweJ58vkWxg4NFWDtuLu4bAsjBhMTOyxviRc+9XiLepwcen0QRTnfZP1SZ8gKqqiuEIREQBERAEREAREQBERAEVFRzl84BSUbDw2LnTDdTjXNcZ5TnzODejsWiziAbkbb71Mek2krbGGE5nnY9w3NHEX5lYKlaQFzeq6nKp+zpl3+LNHGxk11TRp+qXRaWgxtzH9ZjqeTJINzgHRm3ce5TutEpqjI9rxvb8DvHsW60lS2Rgc03B/8srumaj+LhtL1L7kGRT7N9uD3VvWer9oK4XnNFmtwsQfYtgqnoiIgCIqOKA8amsYztuDb7rrnjXzWibEWHb0McDWtd9dxc5zg091wCeClzSOsDp2lpuAyx5byoX1vQOdJHIASxrS09xJvt/84LHhqEpZjx2lt+padH5fWaS3F22aDBE4NFhfPfffaQ7ftXsYaeaJ7m/MSsF8hcXRvHJpO1ru7asRZblq+0MNVM2SUWp2G+31yPVHdzK0r7oUQdk32RBCDm9kSv6O+EOjoJZnC3Ty9TvZGMt/vF3sUsLXtFHWDmDY1oGVo2Ab72HBbCo8TJWTUrUttxZBwl0sIiK0eAiIgCIiAIiIAiIgCIiAIiIAiIgCIiAIiIDF6RV7oYC5nauGgnhc71pkjnvHXe93i4/BbdpY3/pJDyyn+YLUYHXAXJa7bZCxJPtsauFGLg218TzjpA3cFcBLpdcy23yXytlldHsR6N+Rx6jzs7n/APdYq6orGLkSx7VZEitrU49LJCBVVi8CxLpY7H/cbsd38neayi/RqbY2wU48MwpRcXswiIpTyFbYiLxP+yVcrBaX6WU9BTulqHgAghjBbpJHW7LG8fHcOKA1DEJgJWjjl/FYrE8OEm8XB38QsBoppDJWvkmk2dezGjc1gA6oPHx71u7I9i4TU5OvLlKJuY3epbmnRaEwZr9Cy/gPgtqoKARNAaLK76IJZZ12VZatpNk6hGPCMhhNf0Ul/VOx3hzW5RyBwBBuDuK0AFX+HYs6Lvbxafw5LV0rVFjfl2en/RSycfr96PJuV0XlT1Ae0OG4i6LtFZGS3TMrY9kRF7PgREQBERAEREAREQBERAEREAREQBERAYTS6W1K8fWLR/MD+C1CmOwLdtIMJNRFlacrgbi+64vsPtWiVWC1cO+EuHOPrj2Db7ly2s4t1tilFdtjUw7IRhs33LovVQVhTiuU2cC08nCx969osZaublROPKNDdMytlQq3irmnivs1QULixsVZjRpniQC4Hab9ZvLbxWyYHrBoaofN1DGycYpCI5WniC12/wArhR7jOJCxsVDGkdvlDiOO/wAV1+hTkouD45MzNgu0jsL/ANWh/wCWP77PzWPxHTahgBMtXA23DpGl33Wkk+xcchpO4L66F3I+wrpDOJ+0t9ISCNrmUDDNJuEsgLIQeYaes/3KEMc0gnrJjLUyOkkPFx2AfVa3c1vcFYdC76p9hR0RG8EeIIQEq6sobU4PMk+0qQ4io80Fqg2Bo5ALeoKwEb1+f6nGTvk/qb9K2gkXypdWktcBvK+sKhkqnlsI6g7Uh7De7vPcFSpxrLpdMEe5SUVu2XJcsrh2AvkILuozv7R8BwCzeGYDHCNgzP4vdtPkOAWSsunw9CjBqVz3+hm25jfaHk+I4Q0ADcBYKi9UXTJbLZFDcIiIfAiIgCIiAIiIAiIgCIiAIiIAiIgCIiAKhCqiAt6mhZILSMa8frAH4rAV+rukk3MdE7nE4t/lN2+5bOijlVCXqSPSlJcMi/FNXFVFd1PIJm/Ud83J5Hsu9y06sxSWIlk0ckbxvD2uHv3FdAEKllRs02mT3S2LEcqa57kA4To9VYhIGxscyInrTPaWsaONr9o9wUoYFqrw+m29A2WU75J/nXE9wd1W+QW3WX0rVGPClbRIrLZTfctocNiZ2I2N+yxo+AXv0Y5BfSKwRHzkHJeVXRMkaWyMa9h3teA5p8jsXuiAgrSzRWbD6mR8cRNE92aN0Yu2MHbkcB2bHdw3LGxaUR27XvXQxCtjhkRfn6NmcbnZG5h4OtdZl+nV2y6mW68qUFsRTo9ozU1xDnNdDTcZHCz3DlG07fM7PFSth2HMgjbHG3Kxo2D4kniTzVzZVVnHxa6F7iIbLZWPuERFaIgiIgP/2Q=="/>
          <p:cNvSpPr>
            <a:spLocks noChangeAspect="1" noChangeArrowheads="1"/>
          </p:cNvSpPr>
          <p:nvPr/>
        </p:nvSpPr>
        <p:spPr bwMode="auto">
          <a:xfrm>
            <a:off x="155575" y="-1271588"/>
            <a:ext cx="4457700" cy="265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5511556" cy="47149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/>
              <a:t>Primjena električne energije omogućila je Hermanu Hollerithu da 1887. godine izradi </a:t>
            </a:r>
            <a:r>
              <a:rPr lang="hr-HR" b="1" dirty="0">
                <a:solidFill>
                  <a:srgbClr val="FF0000"/>
                </a:solidFill>
              </a:rPr>
              <a:t>električni </a:t>
            </a:r>
            <a:r>
              <a:rPr lang="hr-HR" b="1" dirty="0" err="1">
                <a:solidFill>
                  <a:srgbClr val="FF0000"/>
                </a:solidFill>
              </a:rPr>
              <a:t>sortirni</a:t>
            </a:r>
            <a:r>
              <a:rPr lang="hr-HR" b="1" dirty="0">
                <a:solidFill>
                  <a:srgbClr val="FF0000"/>
                </a:solidFill>
              </a:rPr>
              <a:t> stroj</a:t>
            </a:r>
            <a:endParaRPr lang="hr-HR" dirty="0"/>
          </a:p>
          <a:p>
            <a:pPr>
              <a:defRPr/>
            </a:pPr>
            <a:r>
              <a:rPr lang="hr-HR" dirty="0"/>
              <a:t>Taj stroj možemo smatrati prvim modernim strojem za obradu podataka</a:t>
            </a:r>
          </a:p>
          <a:p>
            <a:pPr>
              <a:defRPr/>
            </a:pPr>
            <a:r>
              <a:rPr lang="hr-HR" dirty="0"/>
              <a:t>Njime je 1890. godine bitno ubrzana obrada rezultata popisa stanovništva u Americi (s nekoliko godina na 1 mjesec)</a:t>
            </a:r>
          </a:p>
          <a:p>
            <a:pPr>
              <a:defRPr/>
            </a:pPr>
            <a:r>
              <a:rPr lang="hr-HR" dirty="0"/>
              <a:t>Zbog praktične koristi počinje i komercijalna proizvodnja stroja (osnovao tvrtku CTR koja 1924. prerasta u IBM)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9" name="Picture 6" descr="holleri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8224" y="1412776"/>
            <a:ext cx="1728192" cy="2455992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96A1AA8-1DD6-47FF-825E-04286B4FA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994397"/>
            <a:ext cx="3096344" cy="25939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2050</TotalTime>
  <Words>1060</Words>
  <Application>Microsoft Office PowerPoint</Application>
  <PresentationFormat>Prikaz na zaslonu (4:3)</PresentationFormat>
  <Paragraphs>120</Paragraphs>
  <Slides>27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Book</vt:lpstr>
      <vt:lpstr>Perpetua</vt:lpstr>
      <vt:lpstr>Verdana CE</vt:lpstr>
      <vt:lpstr>Wingdings 2</vt:lpstr>
      <vt:lpstr>Equity</vt:lpstr>
      <vt:lpstr>MSPhotoEd.3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4. ELEKTRONIČKA RAČUNALA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Zanimljivost</vt:lpstr>
      <vt:lpstr>Računala budućnosti (AI tehnologija)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Pametna regionalna specijalizacija (Smart specialization) – izazov za Zadarsku županiju</dc:title>
  <dc:creator>Marin</dc:creator>
  <cp:lastModifiedBy>Marin Pasic</cp:lastModifiedBy>
  <cp:revision>326</cp:revision>
  <dcterms:created xsi:type="dcterms:W3CDTF">2013-04-09T08:38:43Z</dcterms:created>
  <dcterms:modified xsi:type="dcterms:W3CDTF">2023-09-29T07:33:34Z</dcterms:modified>
</cp:coreProperties>
</file>