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sldIdLst>
    <p:sldId id="256" r:id="rId2"/>
    <p:sldId id="345" r:id="rId3"/>
    <p:sldId id="273" r:id="rId4"/>
    <p:sldId id="322" r:id="rId5"/>
    <p:sldId id="324" r:id="rId6"/>
    <p:sldId id="323" r:id="rId7"/>
    <p:sldId id="325" r:id="rId8"/>
    <p:sldId id="332" r:id="rId9"/>
    <p:sldId id="340" r:id="rId10"/>
    <p:sldId id="341" r:id="rId11"/>
    <p:sldId id="342" r:id="rId12"/>
    <p:sldId id="346" r:id="rId13"/>
    <p:sldId id="343" r:id="rId14"/>
    <p:sldId id="344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B9D32-B233-02F1-3428-F70D410C42A0}" v="552" dt="2025-02-04T08:28:5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7A3D5-C011-4567-9046-338FC9BEB384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85D7499-40F4-4ECE-9F0F-99ADE141537B}">
      <dgm:prSet/>
      <dgm:spPr/>
      <dgm:t>
        <a:bodyPr/>
        <a:lstStyle/>
        <a:p>
          <a:r>
            <a:rPr lang="en-US"/>
            <a:t>Što su to računalni virusi?</a:t>
          </a:r>
        </a:p>
      </dgm:t>
    </dgm:pt>
    <dgm:pt modelId="{663BD6FF-6064-4610-B2FB-C4A2C9E841B9}" type="parTrans" cxnId="{366BE58B-6573-40B5-B6A4-423E10763014}">
      <dgm:prSet/>
      <dgm:spPr/>
      <dgm:t>
        <a:bodyPr/>
        <a:lstStyle/>
        <a:p>
          <a:endParaRPr lang="en-US"/>
        </a:p>
      </dgm:t>
    </dgm:pt>
    <dgm:pt modelId="{97859FC8-8924-4506-A27D-11CBDADF8541}" type="sibTrans" cxnId="{366BE58B-6573-40B5-B6A4-423E10763014}">
      <dgm:prSet/>
      <dgm:spPr/>
      <dgm:t>
        <a:bodyPr/>
        <a:lstStyle/>
        <a:p>
          <a:endParaRPr lang="en-US"/>
        </a:p>
      </dgm:t>
    </dgm:pt>
    <dgm:pt modelId="{AF7C12A6-6BC5-40FF-AA67-3C1D550B3AD6}">
      <dgm:prSet/>
      <dgm:spPr/>
      <dgm:t>
        <a:bodyPr/>
        <a:lstStyle/>
        <a:p>
          <a:r>
            <a:rPr lang="en-US"/>
            <a:t>Kako se šire?</a:t>
          </a:r>
        </a:p>
      </dgm:t>
    </dgm:pt>
    <dgm:pt modelId="{49E46A5B-0937-45DB-8D11-CE82C9AB2CB7}" type="parTrans" cxnId="{85397D81-2741-48BA-BA1A-EE1D1CCF690F}">
      <dgm:prSet/>
      <dgm:spPr/>
      <dgm:t>
        <a:bodyPr/>
        <a:lstStyle/>
        <a:p>
          <a:endParaRPr lang="en-US"/>
        </a:p>
      </dgm:t>
    </dgm:pt>
    <dgm:pt modelId="{7AA0294C-0942-4264-AF51-08C98612ADAE}" type="sibTrans" cxnId="{85397D81-2741-48BA-BA1A-EE1D1CCF690F}">
      <dgm:prSet/>
      <dgm:spPr/>
      <dgm:t>
        <a:bodyPr/>
        <a:lstStyle/>
        <a:p>
          <a:endParaRPr lang="en-US"/>
        </a:p>
      </dgm:t>
    </dgm:pt>
    <dgm:pt modelId="{BADF8CC7-7DFA-44DC-A1CC-035A31D87206}">
      <dgm:prSet/>
      <dgm:spPr/>
      <dgm:t>
        <a:bodyPr/>
        <a:lstStyle/>
        <a:p>
          <a:r>
            <a:rPr lang="en-US"/>
            <a:t>Koje su vrste virusa?</a:t>
          </a:r>
        </a:p>
      </dgm:t>
    </dgm:pt>
    <dgm:pt modelId="{C4EDE369-3AE6-4E2F-B1A5-AB7DC5C1891C}" type="parTrans" cxnId="{C687B7B4-8B17-4CB1-B669-9261A2DE0B61}">
      <dgm:prSet/>
      <dgm:spPr/>
      <dgm:t>
        <a:bodyPr/>
        <a:lstStyle/>
        <a:p>
          <a:endParaRPr lang="en-US"/>
        </a:p>
      </dgm:t>
    </dgm:pt>
    <dgm:pt modelId="{143C7CB6-EFCC-466F-A9F2-81F0E1163F5E}" type="sibTrans" cxnId="{C687B7B4-8B17-4CB1-B669-9261A2DE0B61}">
      <dgm:prSet/>
      <dgm:spPr/>
      <dgm:t>
        <a:bodyPr/>
        <a:lstStyle/>
        <a:p>
          <a:endParaRPr lang="en-US"/>
        </a:p>
      </dgm:t>
    </dgm:pt>
    <dgm:pt modelId="{6961A040-2936-4766-A7FE-569BEA33D591}">
      <dgm:prSet/>
      <dgm:spPr/>
      <dgm:t>
        <a:bodyPr/>
        <a:lstStyle/>
        <a:p>
          <a:r>
            <a:rPr lang="en-US"/>
            <a:t>Kako saznati je li računalo zaraženo?</a:t>
          </a:r>
        </a:p>
      </dgm:t>
    </dgm:pt>
    <dgm:pt modelId="{0DD4AC07-9004-4C1E-A9C4-739776B574BA}" type="parTrans" cxnId="{1F800CCF-7A3C-4D69-8136-195A36D01133}">
      <dgm:prSet/>
      <dgm:spPr/>
      <dgm:t>
        <a:bodyPr/>
        <a:lstStyle/>
        <a:p>
          <a:endParaRPr lang="en-US"/>
        </a:p>
      </dgm:t>
    </dgm:pt>
    <dgm:pt modelId="{326359FB-8619-4B75-8211-6FF471D9A926}" type="sibTrans" cxnId="{1F800CCF-7A3C-4D69-8136-195A36D01133}">
      <dgm:prSet/>
      <dgm:spPr/>
      <dgm:t>
        <a:bodyPr/>
        <a:lstStyle/>
        <a:p>
          <a:endParaRPr lang="en-US"/>
        </a:p>
      </dgm:t>
    </dgm:pt>
    <dgm:pt modelId="{48FAC198-6F03-48A7-A63C-ECFA635EAF0E}">
      <dgm:prSet/>
      <dgm:spPr/>
      <dgm:t>
        <a:bodyPr/>
        <a:lstStyle/>
        <a:p>
          <a:r>
            <a:rPr lang="en-US"/>
            <a:t>Kako se zaštititi?</a:t>
          </a:r>
        </a:p>
      </dgm:t>
    </dgm:pt>
    <dgm:pt modelId="{90A18C44-54E7-44FE-BFD2-05DDFC169D03}" type="parTrans" cxnId="{B489AE63-FA84-4B40-9C5A-CFA9CF13C046}">
      <dgm:prSet/>
      <dgm:spPr/>
      <dgm:t>
        <a:bodyPr/>
        <a:lstStyle/>
        <a:p>
          <a:endParaRPr lang="en-US"/>
        </a:p>
      </dgm:t>
    </dgm:pt>
    <dgm:pt modelId="{828F3664-4B07-4CCB-9BFA-A44861A5C6C1}" type="sibTrans" cxnId="{B489AE63-FA84-4B40-9C5A-CFA9CF13C046}">
      <dgm:prSet/>
      <dgm:spPr/>
      <dgm:t>
        <a:bodyPr/>
        <a:lstStyle/>
        <a:p>
          <a:endParaRPr lang="en-US"/>
        </a:p>
      </dgm:t>
    </dgm:pt>
    <dgm:pt modelId="{4421BF60-EBA8-47E9-B2E2-779EFF8FD698}">
      <dgm:prSet/>
      <dgm:spPr/>
      <dgm:t>
        <a:bodyPr/>
        <a:lstStyle/>
        <a:p>
          <a:r>
            <a:rPr lang="en-US"/>
            <a:t>Antivirusni programi</a:t>
          </a:r>
        </a:p>
      </dgm:t>
    </dgm:pt>
    <dgm:pt modelId="{BBBB02F6-05D9-4972-9AB8-474B0DE58CBA}" type="parTrans" cxnId="{4A751131-23C1-4133-BCFD-7CC912F99330}">
      <dgm:prSet/>
      <dgm:spPr/>
      <dgm:t>
        <a:bodyPr/>
        <a:lstStyle/>
        <a:p>
          <a:endParaRPr lang="en-US"/>
        </a:p>
      </dgm:t>
    </dgm:pt>
    <dgm:pt modelId="{9CF75DE7-3346-4497-BD15-C2E309241287}" type="sibTrans" cxnId="{4A751131-23C1-4133-BCFD-7CC912F99330}">
      <dgm:prSet/>
      <dgm:spPr/>
      <dgm:t>
        <a:bodyPr/>
        <a:lstStyle/>
        <a:p>
          <a:endParaRPr lang="en-US"/>
        </a:p>
      </dgm:t>
    </dgm:pt>
    <dgm:pt modelId="{C4E3DCC4-1C19-4AA5-8F6C-216B434EFD36}" type="pres">
      <dgm:prSet presAssocID="{1177A3D5-C011-4567-9046-338FC9BEB384}" presName="diagram" presStyleCnt="0">
        <dgm:presLayoutVars>
          <dgm:dir/>
          <dgm:resizeHandles val="exact"/>
        </dgm:presLayoutVars>
      </dgm:prSet>
      <dgm:spPr/>
    </dgm:pt>
    <dgm:pt modelId="{74D4F71B-0F58-41FD-8F59-F8652F2C89A5}" type="pres">
      <dgm:prSet presAssocID="{E85D7499-40F4-4ECE-9F0F-99ADE141537B}" presName="node" presStyleLbl="node1" presStyleIdx="0" presStyleCnt="6">
        <dgm:presLayoutVars>
          <dgm:bulletEnabled val="1"/>
        </dgm:presLayoutVars>
      </dgm:prSet>
      <dgm:spPr/>
    </dgm:pt>
    <dgm:pt modelId="{7535BB34-7CF2-4C43-8F82-3CFC132E3C6D}" type="pres">
      <dgm:prSet presAssocID="{97859FC8-8924-4506-A27D-11CBDADF8541}" presName="sibTrans" presStyleCnt="0"/>
      <dgm:spPr/>
    </dgm:pt>
    <dgm:pt modelId="{7A79CC83-290A-4E59-93FD-572F274745D4}" type="pres">
      <dgm:prSet presAssocID="{AF7C12A6-6BC5-40FF-AA67-3C1D550B3AD6}" presName="node" presStyleLbl="node1" presStyleIdx="1" presStyleCnt="6">
        <dgm:presLayoutVars>
          <dgm:bulletEnabled val="1"/>
        </dgm:presLayoutVars>
      </dgm:prSet>
      <dgm:spPr/>
    </dgm:pt>
    <dgm:pt modelId="{157E3ECC-A17B-4732-BE80-048199319E64}" type="pres">
      <dgm:prSet presAssocID="{7AA0294C-0942-4264-AF51-08C98612ADAE}" presName="sibTrans" presStyleCnt="0"/>
      <dgm:spPr/>
    </dgm:pt>
    <dgm:pt modelId="{90B03B07-1757-46FB-ABC4-18F422BF62DA}" type="pres">
      <dgm:prSet presAssocID="{BADF8CC7-7DFA-44DC-A1CC-035A31D87206}" presName="node" presStyleLbl="node1" presStyleIdx="2" presStyleCnt="6">
        <dgm:presLayoutVars>
          <dgm:bulletEnabled val="1"/>
        </dgm:presLayoutVars>
      </dgm:prSet>
      <dgm:spPr/>
    </dgm:pt>
    <dgm:pt modelId="{D07DD6A6-6E86-4661-B429-63A73435009B}" type="pres">
      <dgm:prSet presAssocID="{143C7CB6-EFCC-466F-A9F2-81F0E1163F5E}" presName="sibTrans" presStyleCnt="0"/>
      <dgm:spPr/>
    </dgm:pt>
    <dgm:pt modelId="{C3E91260-4511-4607-8808-5FA6BAE43FE3}" type="pres">
      <dgm:prSet presAssocID="{6961A040-2936-4766-A7FE-569BEA33D591}" presName="node" presStyleLbl="node1" presStyleIdx="3" presStyleCnt="6">
        <dgm:presLayoutVars>
          <dgm:bulletEnabled val="1"/>
        </dgm:presLayoutVars>
      </dgm:prSet>
      <dgm:spPr/>
    </dgm:pt>
    <dgm:pt modelId="{6443816C-29E7-4253-B67C-F694244B5CD2}" type="pres">
      <dgm:prSet presAssocID="{326359FB-8619-4B75-8211-6FF471D9A926}" presName="sibTrans" presStyleCnt="0"/>
      <dgm:spPr/>
    </dgm:pt>
    <dgm:pt modelId="{BB7A1D73-9B1F-4B70-9C41-C891BEA7B4B8}" type="pres">
      <dgm:prSet presAssocID="{48FAC198-6F03-48A7-A63C-ECFA635EAF0E}" presName="node" presStyleLbl="node1" presStyleIdx="4" presStyleCnt="6">
        <dgm:presLayoutVars>
          <dgm:bulletEnabled val="1"/>
        </dgm:presLayoutVars>
      </dgm:prSet>
      <dgm:spPr/>
    </dgm:pt>
    <dgm:pt modelId="{CD8F5B14-2AD4-4340-99A0-A69942C8A939}" type="pres">
      <dgm:prSet presAssocID="{828F3664-4B07-4CCB-9BFA-A44861A5C6C1}" presName="sibTrans" presStyleCnt="0"/>
      <dgm:spPr/>
    </dgm:pt>
    <dgm:pt modelId="{8558CC6B-0CDF-4D49-9104-DD92666C2730}" type="pres">
      <dgm:prSet presAssocID="{4421BF60-EBA8-47E9-B2E2-779EFF8FD698}" presName="node" presStyleLbl="node1" presStyleIdx="5" presStyleCnt="6">
        <dgm:presLayoutVars>
          <dgm:bulletEnabled val="1"/>
        </dgm:presLayoutVars>
      </dgm:prSet>
      <dgm:spPr/>
    </dgm:pt>
  </dgm:ptLst>
  <dgm:cxnLst>
    <dgm:cxn modelId="{4A751131-23C1-4133-BCFD-7CC912F99330}" srcId="{1177A3D5-C011-4567-9046-338FC9BEB384}" destId="{4421BF60-EBA8-47E9-B2E2-779EFF8FD698}" srcOrd="5" destOrd="0" parTransId="{BBBB02F6-05D9-4972-9AB8-474B0DE58CBA}" sibTransId="{9CF75DE7-3346-4497-BD15-C2E309241287}"/>
    <dgm:cxn modelId="{873BE062-7CE7-4422-98C3-5CAD91688B67}" type="presOf" srcId="{4421BF60-EBA8-47E9-B2E2-779EFF8FD698}" destId="{8558CC6B-0CDF-4D49-9104-DD92666C2730}" srcOrd="0" destOrd="0" presId="urn:microsoft.com/office/officeart/2005/8/layout/default"/>
    <dgm:cxn modelId="{B489AE63-FA84-4B40-9C5A-CFA9CF13C046}" srcId="{1177A3D5-C011-4567-9046-338FC9BEB384}" destId="{48FAC198-6F03-48A7-A63C-ECFA635EAF0E}" srcOrd="4" destOrd="0" parTransId="{90A18C44-54E7-44FE-BFD2-05DDFC169D03}" sibTransId="{828F3664-4B07-4CCB-9BFA-A44861A5C6C1}"/>
    <dgm:cxn modelId="{0B473E49-1CF6-4AD6-9A22-D756A42CB484}" type="presOf" srcId="{E85D7499-40F4-4ECE-9F0F-99ADE141537B}" destId="{74D4F71B-0F58-41FD-8F59-F8652F2C89A5}" srcOrd="0" destOrd="0" presId="urn:microsoft.com/office/officeart/2005/8/layout/default"/>
    <dgm:cxn modelId="{85397D81-2741-48BA-BA1A-EE1D1CCF690F}" srcId="{1177A3D5-C011-4567-9046-338FC9BEB384}" destId="{AF7C12A6-6BC5-40FF-AA67-3C1D550B3AD6}" srcOrd="1" destOrd="0" parTransId="{49E46A5B-0937-45DB-8D11-CE82C9AB2CB7}" sibTransId="{7AA0294C-0942-4264-AF51-08C98612ADAE}"/>
    <dgm:cxn modelId="{D6361F84-6BDB-49F2-94DB-69FD11DA93F5}" type="presOf" srcId="{48FAC198-6F03-48A7-A63C-ECFA635EAF0E}" destId="{BB7A1D73-9B1F-4B70-9C41-C891BEA7B4B8}" srcOrd="0" destOrd="0" presId="urn:microsoft.com/office/officeart/2005/8/layout/default"/>
    <dgm:cxn modelId="{366BE58B-6573-40B5-B6A4-423E10763014}" srcId="{1177A3D5-C011-4567-9046-338FC9BEB384}" destId="{E85D7499-40F4-4ECE-9F0F-99ADE141537B}" srcOrd="0" destOrd="0" parTransId="{663BD6FF-6064-4610-B2FB-C4A2C9E841B9}" sibTransId="{97859FC8-8924-4506-A27D-11CBDADF8541}"/>
    <dgm:cxn modelId="{6E2423A2-75D1-4A0C-8DBE-9BE274436A3E}" type="presOf" srcId="{1177A3D5-C011-4567-9046-338FC9BEB384}" destId="{C4E3DCC4-1C19-4AA5-8F6C-216B434EFD36}" srcOrd="0" destOrd="0" presId="urn:microsoft.com/office/officeart/2005/8/layout/default"/>
    <dgm:cxn modelId="{8A1BDFA8-C888-488C-8EE8-A6357B57F810}" type="presOf" srcId="{AF7C12A6-6BC5-40FF-AA67-3C1D550B3AD6}" destId="{7A79CC83-290A-4E59-93FD-572F274745D4}" srcOrd="0" destOrd="0" presId="urn:microsoft.com/office/officeart/2005/8/layout/default"/>
    <dgm:cxn modelId="{C687B7B4-8B17-4CB1-B669-9261A2DE0B61}" srcId="{1177A3D5-C011-4567-9046-338FC9BEB384}" destId="{BADF8CC7-7DFA-44DC-A1CC-035A31D87206}" srcOrd="2" destOrd="0" parTransId="{C4EDE369-3AE6-4E2F-B1A5-AB7DC5C1891C}" sibTransId="{143C7CB6-EFCC-466F-A9F2-81F0E1163F5E}"/>
    <dgm:cxn modelId="{1F800CCF-7A3C-4D69-8136-195A36D01133}" srcId="{1177A3D5-C011-4567-9046-338FC9BEB384}" destId="{6961A040-2936-4766-A7FE-569BEA33D591}" srcOrd="3" destOrd="0" parTransId="{0DD4AC07-9004-4C1E-A9C4-739776B574BA}" sibTransId="{326359FB-8619-4B75-8211-6FF471D9A926}"/>
    <dgm:cxn modelId="{6AF38CE4-BD2E-466D-A241-1AAEA2700B31}" type="presOf" srcId="{6961A040-2936-4766-A7FE-569BEA33D591}" destId="{C3E91260-4511-4607-8808-5FA6BAE43FE3}" srcOrd="0" destOrd="0" presId="urn:microsoft.com/office/officeart/2005/8/layout/default"/>
    <dgm:cxn modelId="{D23269E7-620F-4A1A-B062-9B1613EBB1F8}" type="presOf" srcId="{BADF8CC7-7DFA-44DC-A1CC-035A31D87206}" destId="{90B03B07-1757-46FB-ABC4-18F422BF62DA}" srcOrd="0" destOrd="0" presId="urn:microsoft.com/office/officeart/2005/8/layout/default"/>
    <dgm:cxn modelId="{28EF588A-228B-42A0-91A0-EDBB2D3250F5}" type="presParOf" srcId="{C4E3DCC4-1C19-4AA5-8F6C-216B434EFD36}" destId="{74D4F71B-0F58-41FD-8F59-F8652F2C89A5}" srcOrd="0" destOrd="0" presId="urn:microsoft.com/office/officeart/2005/8/layout/default"/>
    <dgm:cxn modelId="{A090083C-B328-491F-8F9E-CBE0A058CD8A}" type="presParOf" srcId="{C4E3DCC4-1C19-4AA5-8F6C-216B434EFD36}" destId="{7535BB34-7CF2-4C43-8F82-3CFC132E3C6D}" srcOrd="1" destOrd="0" presId="urn:microsoft.com/office/officeart/2005/8/layout/default"/>
    <dgm:cxn modelId="{11E32196-4D1C-41C2-A6CC-ECFE23120983}" type="presParOf" srcId="{C4E3DCC4-1C19-4AA5-8F6C-216B434EFD36}" destId="{7A79CC83-290A-4E59-93FD-572F274745D4}" srcOrd="2" destOrd="0" presId="urn:microsoft.com/office/officeart/2005/8/layout/default"/>
    <dgm:cxn modelId="{4237AF74-BB12-4326-9575-717D0559709C}" type="presParOf" srcId="{C4E3DCC4-1C19-4AA5-8F6C-216B434EFD36}" destId="{157E3ECC-A17B-4732-BE80-048199319E64}" srcOrd="3" destOrd="0" presId="urn:microsoft.com/office/officeart/2005/8/layout/default"/>
    <dgm:cxn modelId="{3984E782-835C-457E-81C4-9A1EB7A83DAF}" type="presParOf" srcId="{C4E3DCC4-1C19-4AA5-8F6C-216B434EFD36}" destId="{90B03B07-1757-46FB-ABC4-18F422BF62DA}" srcOrd="4" destOrd="0" presId="urn:microsoft.com/office/officeart/2005/8/layout/default"/>
    <dgm:cxn modelId="{A5AABA7D-2F40-4D66-B53A-612F7D0A3228}" type="presParOf" srcId="{C4E3DCC4-1C19-4AA5-8F6C-216B434EFD36}" destId="{D07DD6A6-6E86-4661-B429-63A73435009B}" srcOrd="5" destOrd="0" presId="urn:microsoft.com/office/officeart/2005/8/layout/default"/>
    <dgm:cxn modelId="{6799DB4D-D314-4502-AAAB-7246551E6926}" type="presParOf" srcId="{C4E3DCC4-1C19-4AA5-8F6C-216B434EFD36}" destId="{C3E91260-4511-4607-8808-5FA6BAE43FE3}" srcOrd="6" destOrd="0" presId="urn:microsoft.com/office/officeart/2005/8/layout/default"/>
    <dgm:cxn modelId="{57A141A1-7D5E-4432-9E1E-8B47C0F2BE04}" type="presParOf" srcId="{C4E3DCC4-1C19-4AA5-8F6C-216B434EFD36}" destId="{6443816C-29E7-4253-B67C-F694244B5CD2}" srcOrd="7" destOrd="0" presId="urn:microsoft.com/office/officeart/2005/8/layout/default"/>
    <dgm:cxn modelId="{2BC25500-47BC-4522-9A6E-F5BBAADE91DC}" type="presParOf" srcId="{C4E3DCC4-1C19-4AA5-8F6C-216B434EFD36}" destId="{BB7A1D73-9B1F-4B70-9C41-C891BEA7B4B8}" srcOrd="8" destOrd="0" presId="urn:microsoft.com/office/officeart/2005/8/layout/default"/>
    <dgm:cxn modelId="{2D1AF709-6818-4AB1-86CF-B39B67DE260D}" type="presParOf" srcId="{C4E3DCC4-1C19-4AA5-8F6C-216B434EFD36}" destId="{CD8F5B14-2AD4-4340-99A0-A69942C8A939}" srcOrd="9" destOrd="0" presId="urn:microsoft.com/office/officeart/2005/8/layout/default"/>
    <dgm:cxn modelId="{3FE33388-22A1-491B-8305-89B2A6D71690}" type="presParOf" srcId="{C4E3DCC4-1C19-4AA5-8F6C-216B434EFD36}" destId="{8558CC6B-0CDF-4D49-9104-DD92666C27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4F71B-0F58-41FD-8F59-F8652F2C89A5}">
      <dsp:nvSpPr>
        <dsp:cNvPr id="0" name=""/>
        <dsp:cNvSpPr/>
      </dsp:nvSpPr>
      <dsp:spPr>
        <a:xfrm>
          <a:off x="0" y="479474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Što su to računalni virusi?</a:t>
          </a:r>
        </a:p>
      </dsp:txBody>
      <dsp:txXfrm>
        <a:off x="0" y="479474"/>
        <a:ext cx="2427578" cy="1456546"/>
      </dsp:txXfrm>
    </dsp:sp>
    <dsp:sp modelId="{7A79CC83-290A-4E59-93FD-572F274745D4}">
      <dsp:nvSpPr>
        <dsp:cNvPr id="0" name=""/>
        <dsp:cNvSpPr/>
      </dsp:nvSpPr>
      <dsp:spPr>
        <a:xfrm>
          <a:off x="2670335" y="479474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Kako se šire?</a:t>
          </a:r>
        </a:p>
      </dsp:txBody>
      <dsp:txXfrm>
        <a:off x="2670335" y="479474"/>
        <a:ext cx="2427578" cy="1456546"/>
      </dsp:txXfrm>
    </dsp:sp>
    <dsp:sp modelId="{90B03B07-1757-46FB-ABC4-18F422BF62DA}">
      <dsp:nvSpPr>
        <dsp:cNvPr id="0" name=""/>
        <dsp:cNvSpPr/>
      </dsp:nvSpPr>
      <dsp:spPr>
        <a:xfrm>
          <a:off x="5340671" y="479474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Koje su vrste virusa?</a:t>
          </a:r>
        </a:p>
      </dsp:txBody>
      <dsp:txXfrm>
        <a:off x="5340671" y="479474"/>
        <a:ext cx="2427578" cy="1456546"/>
      </dsp:txXfrm>
    </dsp:sp>
    <dsp:sp modelId="{C3E91260-4511-4607-8808-5FA6BAE43FE3}">
      <dsp:nvSpPr>
        <dsp:cNvPr id="0" name=""/>
        <dsp:cNvSpPr/>
      </dsp:nvSpPr>
      <dsp:spPr>
        <a:xfrm>
          <a:off x="0" y="2178779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Kako saznati je li računalo zaraženo?</a:t>
          </a:r>
        </a:p>
      </dsp:txBody>
      <dsp:txXfrm>
        <a:off x="0" y="2178779"/>
        <a:ext cx="2427578" cy="1456546"/>
      </dsp:txXfrm>
    </dsp:sp>
    <dsp:sp modelId="{BB7A1D73-9B1F-4B70-9C41-C891BEA7B4B8}">
      <dsp:nvSpPr>
        <dsp:cNvPr id="0" name=""/>
        <dsp:cNvSpPr/>
      </dsp:nvSpPr>
      <dsp:spPr>
        <a:xfrm>
          <a:off x="2670335" y="2178779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Kako se zaštititi?</a:t>
          </a:r>
        </a:p>
      </dsp:txBody>
      <dsp:txXfrm>
        <a:off x="2670335" y="2178779"/>
        <a:ext cx="2427578" cy="1456546"/>
      </dsp:txXfrm>
    </dsp:sp>
    <dsp:sp modelId="{8558CC6B-0CDF-4D49-9104-DD92666C2730}">
      <dsp:nvSpPr>
        <dsp:cNvPr id="0" name=""/>
        <dsp:cNvSpPr/>
      </dsp:nvSpPr>
      <dsp:spPr>
        <a:xfrm>
          <a:off x="5340671" y="2178779"/>
          <a:ext cx="2427578" cy="145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Antivirusni programi</a:t>
          </a:r>
        </a:p>
      </dsp:txBody>
      <dsp:txXfrm>
        <a:off x="5340671" y="2178779"/>
        <a:ext cx="2427578" cy="145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261872"/>
            <a:ext cx="5728667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4800" spc="17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681728"/>
            <a:ext cx="5728667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133" b="1" cap="all" spc="800" baseline="0"/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2133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CF7-838D-41F7-9297-B5F83BDCEB13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1"/>
            <a:ext cx="425837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02421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6496" y="2019300"/>
            <a:ext cx="7768250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330A-4522-49F4-ACCE-A07321703478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2"/>
            <a:ext cx="425837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9484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0435" y="624314"/>
            <a:ext cx="1903490" cy="55097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0075" y="624314"/>
            <a:ext cx="5862407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DDF-A796-4D56-9973-341789785817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2"/>
            <a:ext cx="425837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1604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6" y="2019300"/>
            <a:ext cx="7768250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69DA-BCAC-469D-B81F-5CD529FD1EE6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2432239" y="511815"/>
            <a:ext cx="4279523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894" y="1709739"/>
            <a:ext cx="3670213" cy="255389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687" y="4540469"/>
            <a:ext cx="3050627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33" b="1" cap="all" spc="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B3F2-5297-4D62-BDB7-590764A696AF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733" y="2019300"/>
            <a:ext cx="374626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0288" y="2019300"/>
            <a:ext cx="3770966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AC0-A4F5-4A85-98AE-9E6BDD843B92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3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95" y="369168"/>
            <a:ext cx="7844047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843068"/>
            <a:ext cx="3755921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505075"/>
            <a:ext cx="375592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7046" y="1843068"/>
            <a:ext cx="3745596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7046" y="2505075"/>
            <a:ext cx="374559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58DF-B20E-4829-8712-7D40EB90064E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983769"/>
            <a:ext cx="7571078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243834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2F2A-FD05-43F8-9927-AF9F6AA75EA1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8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728-8AF2-421E-A3EE-3D32DADA7E63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9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5"/>
            <a:ext cx="2949178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369" y="987426"/>
            <a:ext cx="4534172" cy="4873625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4D57-1513-4084-818F-075C9D0922CD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5"/>
            <a:ext cx="2949178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015477" y="987426"/>
            <a:ext cx="4270877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DC6D-53F2-404B-944C-46E1F58C3149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496" y="2019300"/>
            <a:ext cx="776825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261" y="63420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spc="133" baseline="0">
                <a:solidFill>
                  <a:schemeClr val="tx1"/>
                </a:solidFill>
              </a:defRPr>
            </a:lvl1pPr>
          </a:lstStyle>
          <a:p>
            <a:fld id="{3716B609-2A26-46AA-B595-3671F5470576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50" y="6342043"/>
            <a:ext cx="2602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spc="6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4747" y="6342043"/>
            <a:ext cx="394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spc="133" baseline="0">
                <a:solidFill>
                  <a:schemeClr val="tx1"/>
                </a:solidFill>
              </a:defRPr>
            </a:lvl1pPr>
          </a:lstStyle>
          <a:p>
            <a:fld id="{8DFDE724-0293-4953-AE9D-4D814FA589B0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8719557" y="3551522"/>
            <a:ext cx="425837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/>
              <a:ahLst/>
              <a:cxnLst/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318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378" userDrawn="1">
          <p15:clr>
            <a:srgbClr val="F26B43"/>
          </p15:clr>
        </p15:guide>
        <p15:guide id="3" pos="5382" userDrawn="1">
          <p15:clr>
            <a:srgbClr val="F26B43"/>
          </p15:clr>
        </p15:guide>
        <p15:guide id="5" orient="horz" pos="1272" userDrawn="1">
          <p15:clr>
            <a:srgbClr val="F26B43"/>
          </p15:clr>
        </p15:guide>
        <p15:guide id="6" orient="horz" pos="1728" userDrawn="1">
          <p15:clr>
            <a:srgbClr val="F26B43"/>
          </p15:clr>
        </p15:guide>
        <p15:guide id="7" orient="horz" pos="3864" userDrawn="1">
          <p15:clr>
            <a:srgbClr val="F26B43"/>
          </p15:clr>
        </p15:guide>
        <p15:guide id="8" orient="horz" pos="3432" userDrawn="1">
          <p15:clr>
            <a:srgbClr val="F26B43"/>
          </p15:clr>
        </p15:guide>
        <p15:guide id="9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2D33-07BF-0D13-8CC9-D32A66DE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231" y="1461902"/>
            <a:ext cx="6696075" cy="2913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dirty="0"/>
              <a:t>VIRUSI i antivirusni programi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DA620-61FE-5592-7339-21B59DABEB36}"/>
              </a:ext>
            </a:extLst>
          </p:cNvPr>
          <p:cNvSpPr txBox="1"/>
          <p:nvPr/>
        </p:nvSpPr>
        <p:spPr>
          <a:xfrm>
            <a:off x="4566732" y="5546180"/>
            <a:ext cx="3795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Gill Sans MT"/>
              </a:rPr>
              <a:t>Izradio</a:t>
            </a:r>
            <a:r>
              <a:rPr lang="en-US" dirty="0">
                <a:latin typeface="Gill Sans MT"/>
              </a:rPr>
              <a:t>: Marin Pašić, prof.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36B3-E140-4C4B-0090-C487DC12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05" y="775170"/>
            <a:ext cx="7768250" cy="1438450"/>
          </a:xfrm>
        </p:spPr>
        <p:txBody>
          <a:bodyPr/>
          <a:lstStyle/>
          <a:p>
            <a:r>
              <a:rPr lang="hr-HR" dirty="0"/>
              <a:t>Mjere zaštite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7A33-EADA-7AFC-E4A0-DD6057EF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sz="2400" dirty="0"/>
              <a:t>Antivirusni programi </a:t>
            </a:r>
            <a:endParaRPr lang="en-US" sz="2400" dirty="0"/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hr-HR" dirty="0"/>
              <a:t>sprječavaju naseljavanje zlonamjernih programa na naše računalo</a:t>
            </a:r>
            <a:endParaRPr lang="en-US" dirty="0"/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hr-HR" dirty="0"/>
              <a:t>Antivirusni program može pronaći samo viruse koji su stariji od samog programa, pa ga neprestano treba obnavljati</a:t>
            </a:r>
          </a:p>
          <a:p>
            <a:r>
              <a:rPr lang="hr-HR" sz="2400" i="1" dirty="0"/>
              <a:t>Anti-</a:t>
            </a:r>
            <a:r>
              <a:rPr lang="hr-HR" sz="2400" i="1" dirty="0" err="1"/>
              <a:t>spyware</a:t>
            </a:r>
            <a:r>
              <a:rPr lang="hr-HR" sz="2400" dirty="0"/>
              <a:t> alati</a:t>
            </a:r>
            <a:endParaRPr lang="en-US" sz="2400" dirty="0"/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hr-HR" dirty="0"/>
              <a:t>protiv </a:t>
            </a:r>
            <a:r>
              <a:rPr lang="hr-HR" i="1" dirty="0" err="1"/>
              <a:t>spyware</a:t>
            </a:r>
            <a:r>
              <a:rPr lang="hr-HR" i="1" dirty="0"/>
              <a:t>-a</a:t>
            </a:r>
            <a:r>
              <a:rPr lang="hr-HR" dirty="0"/>
              <a:t> i trojanskih konja koji ih često prate</a:t>
            </a:r>
            <a:endParaRPr lang="en-US" dirty="0"/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hr-HR" dirty="0"/>
              <a:t>prepoznaju nametnike koji se već nalaze na računalu i pokušavaju ih ukloniti </a:t>
            </a:r>
            <a:endParaRPr lang="en-US" dirty="0"/>
          </a:p>
          <a:p>
            <a:r>
              <a:rPr lang="hr-HR" sz="2400" dirty="0" err="1"/>
              <a:t>vatrozid</a:t>
            </a:r>
            <a:r>
              <a:rPr lang="hr-HR" sz="2400" dirty="0"/>
              <a:t> (eng. </a:t>
            </a:r>
            <a:r>
              <a:rPr lang="hr-HR" sz="2400" i="1" dirty="0" err="1"/>
              <a:t>firewall</a:t>
            </a:r>
            <a:r>
              <a:rPr lang="hr-HR" sz="2400" dirty="0"/>
              <a:t>)</a:t>
            </a:r>
            <a:endParaRPr lang="en-US" sz="2400" dirty="0"/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hr-HR" dirty="0"/>
              <a:t>nadzire promet koji ulazi s interneta i odlazi prema njemu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5875-C7AB-6581-4BB1-363A8E82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ED5-B60F-4472-84C1-92FFBDA16E8C}" type="datetime1">
              <a:t>4.2.2025.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1CD7-94A3-A85F-0AD5-3495417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1BCB1-4BBC-4446-96A3-814830CF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9/13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7ACB4-9786-8075-2208-C7FF9CF3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3DE7-5923-C355-86DE-E4622328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99" y="775170"/>
            <a:ext cx="7768250" cy="936146"/>
          </a:xfrm>
        </p:spPr>
        <p:txBody>
          <a:bodyPr>
            <a:normAutofit/>
          </a:bodyPr>
          <a:lstStyle/>
          <a:p>
            <a:r>
              <a:rPr lang="hr-HR" dirty="0">
                <a:ea typeface="+mj-lt"/>
                <a:cs typeface="+mj-lt"/>
              </a:rPr>
              <a:t>antivirusni programi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4743-B6F9-2A21-358C-4BB01D808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98" y="2019300"/>
            <a:ext cx="7932268" cy="41148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sz="2400" dirty="0">
                <a:ea typeface="+mj-lt"/>
                <a:cs typeface="+mj-lt"/>
              </a:rPr>
              <a:t>Softveri dizajnirani za otkrivanje, blokiranje i uklanjanje zlonamjernih programa.</a:t>
            </a:r>
            <a:endParaRPr lang="en-US" sz="2400" dirty="0">
              <a:ea typeface="+mj-lt"/>
              <a:cs typeface="+mj-lt"/>
            </a:endParaRPr>
          </a:p>
          <a:p>
            <a:r>
              <a:rPr lang="hr-HR" sz="2400" dirty="0">
                <a:ea typeface="+mj-lt"/>
                <a:cs typeface="+mj-lt"/>
              </a:rPr>
              <a:t>Oni koriste različite metode zaštite:</a:t>
            </a:r>
            <a:endParaRPr lang="en-US" sz="2400"/>
          </a:p>
          <a:p>
            <a:pPr lvl="1"/>
            <a:r>
              <a:rPr lang="hr-HR" sz="2200" dirty="0">
                <a:ea typeface="+mj-lt"/>
                <a:cs typeface="+mj-lt"/>
              </a:rPr>
              <a:t>uspoređuju datoteke s poznatim virusnim bazama podataka.</a:t>
            </a:r>
            <a:endParaRPr lang="en-US" sz="2200"/>
          </a:p>
          <a:p>
            <a:pPr lvl="1"/>
            <a:r>
              <a:rPr lang="hr-HR" sz="2200" dirty="0">
                <a:ea typeface="+mj-lt"/>
                <a:cs typeface="+mj-lt"/>
              </a:rPr>
              <a:t>otkrivaju nove, nepoznate prijetnje analizom sumnjivog ponašanja.</a:t>
            </a:r>
            <a:endParaRPr lang="en-US" sz="2200"/>
          </a:p>
          <a:p>
            <a:pPr lvl="1"/>
            <a:r>
              <a:rPr lang="hr-HR" sz="2200" dirty="0">
                <a:ea typeface="+mj-lt"/>
                <a:cs typeface="+mj-lt"/>
              </a:rPr>
              <a:t>kontinuirano prate sustav i blokiraju prijetnje prije nego što naprave štetu.</a:t>
            </a:r>
          </a:p>
          <a:p>
            <a:pPr>
              <a:buFont typeface="Arial" panose="020B0304020202020204" pitchFamily="34" charset="0"/>
              <a:buChar char="•"/>
            </a:pPr>
            <a:r>
              <a:rPr lang="hr-HR" sz="2400" dirty="0">
                <a:ea typeface="+mj-lt"/>
                <a:cs typeface="+mj-lt"/>
              </a:rPr>
              <a:t>Windows </a:t>
            </a:r>
            <a:r>
              <a:rPr lang="hr-HR" sz="2400" dirty="0" err="1">
                <a:ea typeface="+mj-lt"/>
                <a:cs typeface="+mj-lt"/>
              </a:rPr>
              <a:t>Defender</a:t>
            </a:r>
            <a:r>
              <a:rPr lang="hr-HR" sz="2400" dirty="0">
                <a:ea typeface="+mj-lt"/>
                <a:cs typeface="+mj-lt"/>
              </a:rPr>
              <a:t> – antivirusni sustav ugrađen u Windows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62F9-D20A-D315-812A-0F256A6F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ED5-B60F-4472-84C1-92FFBDA16E8C}" type="datetime1">
              <a:t>4.2.2025.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1E70-2102-06DA-6B7D-1180166A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9E519-3964-4BC5-A5A1-6E848EF0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42043"/>
            <a:ext cx="597019" cy="365125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10/13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logos with text&#10;&#10;AI-generated content may be incorrect.">
            <a:extLst>
              <a:ext uri="{FF2B5EF4-FFF2-40B4-BE49-F238E27FC236}">
                <a16:creationId xmlns:a16="http://schemas.microsoft.com/office/drawing/2014/main" id="{8116C920-E6E9-EF3A-A770-18D58E938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9D253F1-7CB6-8E8E-5DEB-6184AC67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0E0E9DE-CD04-4966-B5FF-65B82A18DD92}" type="datetime1">
              <a:pPr>
                <a:spcAft>
                  <a:spcPts val="600"/>
                </a:spcAft>
              </a:pPr>
              <a:t>4.2.2025.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1497-5974-45AB-3500-F63F879E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EDD048D-75C6-6856-F587-4F58AB04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DFDE724-0293-4953-AE9D-4D814FA589B0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83D94-3191-4BA8-BC33-8F12705FC093}"/>
              </a:ext>
            </a:extLst>
          </p:cNvPr>
          <p:cNvSpPr txBox="1">
            <a:spLocks/>
          </p:cNvSpPr>
          <p:nvPr/>
        </p:nvSpPr>
        <p:spPr>
          <a:xfrm>
            <a:off x="8172400" y="6342043"/>
            <a:ext cx="597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333" kern="1200" spc="133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r-HR" dirty="0"/>
              <a:t>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8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16D4-4D84-F08F-D9DF-B34B3E5A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</p:spPr>
        <p:txBody>
          <a:bodyPr anchor="b">
            <a:normAutofit/>
          </a:bodyPr>
          <a:lstStyle/>
          <a:p>
            <a:r>
              <a:rPr lang="en-U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2257-1C08-0CA3-7472-8CCFDE88A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733" y="2019300"/>
            <a:ext cx="3746264" cy="41576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err="1"/>
              <a:t>Računalni</a:t>
            </a:r>
            <a:r>
              <a:rPr lang="en-US" b="1"/>
              <a:t> </a:t>
            </a:r>
            <a:r>
              <a:rPr lang="en-US" b="1" err="1"/>
              <a:t>virusi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ozbiljna</a:t>
            </a:r>
            <a:r>
              <a:rPr lang="en-US"/>
              <a:t> </a:t>
            </a:r>
            <a:r>
              <a:rPr lang="en-US" err="1"/>
              <a:t>prijetnja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uzrokovati</a:t>
            </a:r>
            <a:r>
              <a:rPr lang="en-US"/>
              <a:t> </a:t>
            </a:r>
            <a:r>
              <a:rPr lang="en-US" err="1"/>
              <a:t>gubitak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financijsku</a:t>
            </a:r>
            <a:r>
              <a:rPr lang="en-US"/>
              <a:t> </a:t>
            </a:r>
            <a:r>
              <a:rPr lang="en-US" err="1"/>
              <a:t>štetu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narušavanje</a:t>
            </a:r>
            <a:r>
              <a:rPr lang="en-US"/>
              <a:t> </a:t>
            </a:r>
            <a:r>
              <a:rPr lang="en-US" err="1"/>
              <a:t>privatnosti</a:t>
            </a:r>
            <a:r>
              <a:rPr lang="en-US"/>
              <a:t>.</a:t>
            </a:r>
            <a:endParaRPr lang="en-US" dirty="0"/>
          </a:p>
          <a:p>
            <a:r>
              <a:rPr lang="en-US" b="1" err="1"/>
              <a:t>Antivirusni</a:t>
            </a:r>
            <a:r>
              <a:rPr lang="en-US" b="1"/>
              <a:t> </a:t>
            </a:r>
            <a:r>
              <a:rPr lang="en-US" b="1" err="1"/>
              <a:t>programi</a:t>
            </a:r>
            <a:r>
              <a:rPr lang="en-US"/>
              <a:t> </a:t>
            </a:r>
            <a:r>
              <a:rPr lang="en-US" err="1"/>
              <a:t>pružaju</a:t>
            </a:r>
            <a:r>
              <a:rPr lang="en-US"/>
              <a:t> </a:t>
            </a:r>
            <a:r>
              <a:rPr lang="en-US" err="1"/>
              <a:t>važnu</a:t>
            </a:r>
            <a:r>
              <a:rPr lang="en-US"/>
              <a:t> </a:t>
            </a:r>
            <a:r>
              <a:rPr lang="en-US" err="1"/>
              <a:t>zaštitu</a:t>
            </a:r>
            <a:r>
              <a:rPr lang="en-US"/>
              <a:t>,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odgovorno</a:t>
            </a:r>
            <a:r>
              <a:rPr lang="en-US"/>
              <a:t> </a:t>
            </a:r>
            <a:r>
              <a:rPr lang="en-US" err="1"/>
              <a:t>korištenje</a:t>
            </a:r>
            <a:r>
              <a:rPr lang="en-US"/>
              <a:t> </a:t>
            </a:r>
            <a:r>
              <a:rPr lang="en-US" err="1"/>
              <a:t>računala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interneta</a:t>
            </a:r>
            <a:r>
              <a:rPr lang="en-US"/>
              <a:t> je </a:t>
            </a:r>
            <a:r>
              <a:rPr lang="en-US" err="1"/>
              <a:t>ključ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7" name="Picture 6" descr="Što je antivirusni program? - DIR.hr">
            <a:extLst>
              <a:ext uri="{FF2B5EF4-FFF2-40B4-BE49-F238E27FC236}">
                <a16:creationId xmlns:a16="http://schemas.microsoft.com/office/drawing/2014/main" id="{6A0CA65B-0FF8-3A20-8E08-F43A385C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5" r="16215" b="1"/>
          <a:stretch/>
        </p:blipFill>
        <p:spPr>
          <a:xfrm>
            <a:off x="4720288" y="2019300"/>
            <a:ext cx="3770966" cy="415766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EF654-321B-91E4-66A3-11F1BA9C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F944-76A2-4CE7-91B1-05F4D8988A24}" type="datetime1">
              <a:rPr lang="en-US"/>
              <a:pPr>
                <a:spcAft>
                  <a:spcPts val="600"/>
                </a:spcAft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0DCD0-3C4C-F184-D824-328C3B55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83061B-66A0-47E8-A446-1BD887E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42043"/>
            <a:ext cx="597019" cy="365125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7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614E2-E2F6-F42F-895C-612F40B5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6512-2077-B3C1-0C99-890EE7CB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</p:spPr>
        <p:txBody>
          <a:bodyPr anchor="b">
            <a:normAutofit/>
          </a:bodyPr>
          <a:lstStyle/>
          <a:p>
            <a:r>
              <a:rPr lang="en-U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7756C-9AD7-C76A-E3CA-77AF4FF2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733" y="2019300"/>
            <a:ext cx="3746264" cy="41576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✅ </a:t>
            </a:r>
            <a:r>
              <a:rPr lang="en-US" b="1" err="1"/>
              <a:t>Ključne</a:t>
            </a:r>
            <a:r>
              <a:rPr lang="en-US" b="1"/>
              <a:t> </a:t>
            </a:r>
            <a:r>
              <a:rPr lang="en-US" b="1" err="1"/>
              <a:t>mjere</a:t>
            </a:r>
            <a:r>
              <a:rPr lang="en-US" b="1"/>
              <a:t> </a:t>
            </a:r>
            <a:r>
              <a:rPr lang="en-US" b="1" err="1"/>
              <a:t>zaštite</a:t>
            </a:r>
            <a:r>
              <a:rPr lang="en-US" b="1"/>
              <a:t>: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✔ </a:t>
            </a:r>
            <a:r>
              <a:rPr lang="en-US" err="1"/>
              <a:t>Redovito</a:t>
            </a:r>
            <a:r>
              <a:rPr lang="en-US"/>
              <a:t> </a:t>
            </a:r>
            <a:r>
              <a:rPr lang="en-US" err="1"/>
              <a:t>ažurirajte</a:t>
            </a:r>
            <a:r>
              <a:rPr lang="en-US"/>
              <a:t> </a:t>
            </a:r>
            <a:r>
              <a:rPr lang="en-US" err="1"/>
              <a:t>operativni</a:t>
            </a:r>
            <a:r>
              <a:rPr lang="en-US"/>
              <a:t> </a:t>
            </a:r>
            <a:r>
              <a:rPr lang="en-US" err="1"/>
              <a:t>sustav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softver</a:t>
            </a:r>
          </a:p>
          <a:p>
            <a:pPr>
              <a:lnSpc>
                <a:spcPct val="120000"/>
              </a:lnSpc>
            </a:pPr>
            <a:r>
              <a:rPr lang="en-US"/>
              <a:t>✔ </a:t>
            </a:r>
            <a:r>
              <a:rPr lang="en-US" err="1"/>
              <a:t>Koristite</a:t>
            </a:r>
            <a:r>
              <a:rPr lang="en-US"/>
              <a:t> </a:t>
            </a:r>
            <a:r>
              <a:rPr lang="en-US" err="1"/>
              <a:t>pouzdan</a:t>
            </a:r>
            <a:r>
              <a:rPr lang="en-US"/>
              <a:t> </a:t>
            </a:r>
            <a:r>
              <a:rPr lang="en-US" err="1"/>
              <a:t>antivirusni</a:t>
            </a:r>
            <a:r>
              <a:rPr lang="en-US"/>
              <a:t> program</a:t>
            </a:r>
          </a:p>
          <a:p>
            <a:pPr>
              <a:lnSpc>
                <a:spcPct val="120000"/>
              </a:lnSpc>
            </a:pPr>
            <a:r>
              <a:rPr lang="en-US"/>
              <a:t>✔ Ne </a:t>
            </a:r>
            <a:r>
              <a:rPr lang="en-US" err="1"/>
              <a:t>otvarajte</a:t>
            </a:r>
            <a:r>
              <a:rPr lang="en-US"/>
              <a:t> </a:t>
            </a:r>
            <a:r>
              <a:rPr lang="en-US" err="1"/>
              <a:t>sumnjive</a:t>
            </a:r>
            <a:r>
              <a:rPr lang="en-US"/>
              <a:t> e-</a:t>
            </a:r>
            <a:r>
              <a:rPr lang="en-US" err="1"/>
              <a:t>mailove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privitke</a:t>
            </a:r>
          </a:p>
          <a:p>
            <a:pPr>
              <a:lnSpc>
                <a:spcPct val="120000"/>
              </a:lnSpc>
            </a:pPr>
            <a:r>
              <a:rPr lang="en-US"/>
              <a:t>✔ </a:t>
            </a:r>
            <a:r>
              <a:rPr lang="en-US" err="1"/>
              <a:t>Napravite</a:t>
            </a:r>
            <a:r>
              <a:rPr lang="en-US"/>
              <a:t> </a:t>
            </a:r>
            <a:r>
              <a:rPr lang="en-US" err="1"/>
              <a:t>sigurnosne</a:t>
            </a:r>
            <a:r>
              <a:rPr lang="en-US"/>
              <a:t> </a:t>
            </a:r>
            <a:r>
              <a:rPr lang="en-US" err="1"/>
              <a:t>kopije</a:t>
            </a:r>
            <a:r>
              <a:rPr lang="en-US"/>
              <a:t> </a:t>
            </a:r>
            <a:r>
              <a:rPr lang="en-US" err="1"/>
              <a:t>važnih</a:t>
            </a:r>
            <a:r>
              <a:rPr lang="en-US"/>
              <a:t> </a:t>
            </a:r>
            <a:r>
              <a:rPr lang="en-US" err="1"/>
              <a:t>podataka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  <p:pic>
        <p:nvPicPr>
          <p:cNvPr id="7" name="Picture 6" descr="Najbolji besplatni antivirusni programi za 2024. godinu">
            <a:extLst>
              <a:ext uri="{FF2B5EF4-FFF2-40B4-BE49-F238E27FC236}">
                <a16:creationId xmlns:a16="http://schemas.microsoft.com/office/drawing/2014/main" id="{CA79A582-38D1-4338-58FA-D7AC351BA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36" r="8159"/>
          <a:stretch/>
        </p:blipFill>
        <p:spPr>
          <a:xfrm>
            <a:off x="4720288" y="2019300"/>
            <a:ext cx="3770966" cy="415766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952B-1E1A-E7EC-E963-909FBD59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F944-76A2-4CE7-91B1-05F4D8988A24}" type="datetime1">
              <a:rPr lang="en-US"/>
              <a:pPr>
                <a:spcAft>
                  <a:spcPts val="600"/>
                </a:spcAft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03AE-F50D-BABE-B31F-9DDC94D7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CC3DF2-1BA4-4596-8217-865432EF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42043"/>
            <a:ext cx="597019" cy="365125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13/13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02B9-5B57-DD59-E732-4BD382B0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</p:spPr>
        <p:txBody>
          <a:bodyPr anchor="b">
            <a:normAutofit/>
          </a:bodyPr>
          <a:lstStyle/>
          <a:p>
            <a:r>
              <a:rPr lang="en-US" dirty="0"/>
              <a:t>SADRŽAJ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CC515-0111-1652-507A-EEBA0A7E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D7C1B-150A-4191-AF9A-B0CA9D3A48D3}" type="datetime1">
              <a:pPr>
                <a:spcAft>
                  <a:spcPts val="600"/>
                </a:spcAft>
              </a:pPr>
              <a:t>4.2.2025.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F7A5-829C-CD81-DB1D-0AD6B720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025E-508E-1CC9-483B-BF844235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1/13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640DC35-C54A-2F92-2FF5-E5AE26991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776138"/>
              </p:ext>
            </p:extLst>
          </p:nvPr>
        </p:nvGraphicFramePr>
        <p:xfrm>
          <a:off x="606496" y="2019300"/>
          <a:ext cx="776825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88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C3214921-92A6-E071-3318-530BC6D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877" y="765482"/>
            <a:ext cx="6570663" cy="1049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Internet</a:t>
            </a:r>
            <a:endParaRPr lang="en-US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F04A8F89-4C93-35D0-B399-B4B255FF4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2016125"/>
            <a:ext cx="7343775" cy="3860800"/>
          </a:xfrm>
        </p:spPr>
        <p:txBody>
          <a:bodyPr/>
          <a:lstStyle/>
          <a:p>
            <a:r>
              <a:rPr lang="hr-HR" altLang="sr-Latn-RS" sz="2400"/>
              <a:t>globalna svjetska mreža </a:t>
            </a:r>
            <a:endParaRPr lang="en-US" altLang="sr-Latn-RS" sz="2400"/>
          </a:p>
          <a:p>
            <a:r>
              <a:rPr lang="hr-HR" altLang="sr-Latn-RS" sz="2400"/>
              <a:t>svakog trenutka spojeni su milijuni računala</a:t>
            </a:r>
            <a:endParaRPr lang="en-US" altLang="sr-Latn-RS" sz="2400"/>
          </a:p>
          <a:p>
            <a:r>
              <a:rPr lang="hr-HR" altLang="sr-Latn-RS" sz="2400"/>
              <a:t>kad se spojimo na internet , dostupni smo ostalima</a:t>
            </a:r>
            <a:endParaRPr lang="en-US" altLang="sr-Latn-RS" sz="2400"/>
          </a:p>
          <a:p>
            <a:r>
              <a:rPr lang="hr-HR" altLang="sr-Latn-RS" sz="2400"/>
              <a:t>kod svakodnevnih aktivnosti – niz nevolja koje nas mogu zadesiti s interneta</a:t>
            </a:r>
            <a:endParaRPr lang="en-US" altLang="sr-Latn-RS" sz="2400"/>
          </a:p>
          <a:p>
            <a:pPr eaLnBrk="1" hangingPunct="1"/>
            <a:endParaRPr lang="hr-HR" altLang="sr-Latn-RS" sz="2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8FC2DE-F530-4D75-8775-78E8D46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2/13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B180D8F4-01A2-58BA-01C9-B3B941EC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14" y="314432"/>
            <a:ext cx="6570663" cy="1049337"/>
          </a:xfrm>
        </p:spPr>
        <p:txBody>
          <a:bodyPr/>
          <a:lstStyle/>
          <a:p>
            <a:pPr>
              <a:defRPr/>
            </a:pPr>
            <a:r>
              <a:rPr lang="hr-HR" dirty="0"/>
              <a:t>Što su VIRUSI?</a:t>
            </a:r>
            <a:endParaRPr lang="en-US" dirty="0"/>
          </a:p>
        </p:txBody>
      </p:sp>
      <p:sp>
        <p:nvSpPr>
          <p:cNvPr id="14339" name="Content Placeholder 1">
            <a:extLst>
              <a:ext uri="{FF2B5EF4-FFF2-40B4-BE49-F238E27FC236}">
                <a16:creationId xmlns:a16="http://schemas.microsoft.com/office/drawing/2014/main" id="{99FE9060-531E-A3F7-01B6-1AABBF14D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3709" y="1513819"/>
            <a:ext cx="3830360" cy="38300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>
                <a:ea typeface="+mj-lt"/>
                <a:cs typeface="+mj-lt"/>
              </a:rPr>
              <a:t>zlonamjerni programi dizajnirani za širenje s jednog računala na drugo</a:t>
            </a:r>
            <a:endParaRPr lang="en-US" altLang="sr-Latn-RS" sz="2400">
              <a:ea typeface="+mj-lt"/>
              <a:cs typeface="+mj-lt"/>
            </a:endParaRPr>
          </a:p>
          <a:p>
            <a:r>
              <a:rPr lang="hr-HR" sz="2400" dirty="0">
                <a:ea typeface="+mj-lt"/>
                <a:cs typeface="+mj-lt"/>
              </a:rPr>
              <a:t>nevidljiva prijetnja digitalnom svijetu</a:t>
            </a:r>
            <a:endParaRPr lang="en-US" altLang="sr-Latn-RS" sz="2400"/>
          </a:p>
        </p:txBody>
      </p:sp>
      <p:sp>
        <p:nvSpPr>
          <p:cNvPr id="14340" name="AutoShape 5" descr="Slikovni rezultat za malware">
            <a:extLst>
              <a:ext uri="{FF2B5EF4-FFF2-40B4-BE49-F238E27FC236}">
                <a16:creationId xmlns:a16="http://schemas.microsoft.com/office/drawing/2014/main" id="{A0CF8200-B42B-BBB9-B5F2-CD3294E7E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14341" name="AutoShape 7" descr="Slikovni rezultat za malware">
            <a:extLst>
              <a:ext uri="{FF2B5EF4-FFF2-40B4-BE49-F238E27FC236}">
                <a16:creationId xmlns:a16="http://schemas.microsoft.com/office/drawing/2014/main" id="{6B7A3516-B841-77A9-A1B6-4034C9D52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14342" name="AutoShape 9" descr="Slikovni rezultat za malware">
            <a:extLst>
              <a:ext uri="{FF2B5EF4-FFF2-40B4-BE49-F238E27FC236}">
                <a16:creationId xmlns:a16="http://schemas.microsoft.com/office/drawing/2014/main" id="{DA676FD1-89D2-99A1-4192-D680EDAF8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14343" name="AutoShape 11" descr="Slikovni rezultat za malware">
            <a:extLst>
              <a:ext uri="{FF2B5EF4-FFF2-40B4-BE49-F238E27FC236}">
                <a16:creationId xmlns:a16="http://schemas.microsoft.com/office/drawing/2014/main" id="{415E30B4-3BB8-D20F-F0F1-2802D4A16D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hr-HR" altLang="sr-Latn-RS"/>
          </a:p>
        </p:txBody>
      </p:sp>
      <p:pic>
        <p:nvPicPr>
          <p:cNvPr id="2" name="Picture 1" descr="Najpoznatiji računalni virusi – 10 prijetnji koje su napravile kaos -  GeeK.hr">
            <a:extLst>
              <a:ext uri="{FF2B5EF4-FFF2-40B4-BE49-F238E27FC236}">
                <a16:creationId xmlns:a16="http://schemas.microsoft.com/office/drawing/2014/main" id="{6E98C347-27B1-C5F6-85CB-66FD05A0F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37" y="1714556"/>
            <a:ext cx="4065594" cy="271131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0D8CF62-24D5-81C5-FF5A-368AD1110A22}"/>
              </a:ext>
            </a:extLst>
          </p:cNvPr>
          <p:cNvSpPr txBox="1">
            <a:spLocks noChangeArrowheads="1"/>
          </p:cNvSpPr>
          <p:nvPr/>
        </p:nvSpPr>
        <p:spPr>
          <a:xfrm>
            <a:off x="612343" y="4095734"/>
            <a:ext cx="7377246" cy="3009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hr-HR" sz="2400" dirty="0">
              <a:ea typeface="+mj-lt"/>
              <a:cs typeface="+mj-lt"/>
            </a:endParaRPr>
          </a:p>
          <a:p>
            <a:pPr fontAlgn="auto">
              <a:spcAft>
                <a:spcPts val="0"/>
              </a:spcAft>
            </a:pPr>
            <a:r>
              <a:rPr lang="hr-HR" sz="2400" dirty="0">
                <a:ea typeface="+mj-lt"/>
                <a:cs typeface="+mj-lt"/>
              </a:rPr>
              <a:t>mogu oštetiti ili uništiti podatke, usporiti sustave i omogućiti hakerima pristup osjetljivim informacijama</a:t>
            </a:r>
            <a:endParaRPr lang="en-US" altLang="sr-Latn-RS" sz="2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A0262D-819C-4765-B13C-8093D7E7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3/13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ECDC91EB-F3C5-9442-595F-EA2F937B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hr-HR" dirty="0"/>
              <a:t>KAKO SE VIRUSI ŠIRE</a:t>
            </a:r>
            <a:endParaRPr lang="en-US" dirty="0"/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4D6507DF-CB49-73DF-BACD-4B82E31E247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733" y="2019300"/>
            <a:ext cx="3746264" cy="41576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Preko e-mail privitaka i sumnjivih poveznica</a:t>
            </a:r>
            <a:endParaRPr lang="en-US"/>
          </a:p>
          <a:p>
            <a:r>
              <a:rPr lang="hr-HR"/>
              <a:t>Preuzimanjem zaraženih datoteka s interneta</a:t>
            </a:r>
          </a:p>
          <a:p>
            <a:r>
              <a:rPr lang="hr-HR"/>
              <a:t>Putem USB uređaja i drugih vanjskih medija</a:t>
            </a:r>
            <a:endParaRPr lang="hr-HR" dirty="0"/>
          </a:p>
          <a:p>
            <a:r>
              <a:rPr lang="hr-HR"/>
              <a:t>Korištenjem nesigurnih mreža</a:t>
            </a:r>
            <a:endParaRPr lang="en-US" dirty="0"/>
          </a:p>
        </p:txBody>
      </p:sp>
      <p:pic>
        <p:nvPicPr>
          <p:cNvPr id="2" name="Picture 1" descr="Informatika 6 - 1.4 Zaštita računala i podataka na mreži">
            <a:extLst>
              <a:ext uri="{FF2B5EF4-FFF2-40B4-BE49-F238E27FC236}">
                <a16:creationId xmlns:a16="http://schemas.microsoft.com/office/drawing/2014/main" id="{02C24BE9-8326-403A-D570-F2FCEE4C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92" r="29791" b="3"/>
          <a:stretch/>
        </p:blipFill>
        <p:spPr>
          <a:xfrm>
            <a:off x="4720288" y="2019300"/>
            <a:ext cx="3770966" cy="4157663"/>
          </a:xfrm>
          <a:prstGeom prst="rect">
            <a:avLst/>
          </a:prstGeom>
          <a:noFill/>
        </p:spPr>
      </p:pic>
      <p:sp>
        <p:nvSpPr>
          <p:cNvPr id="15386" name="Date Placeholder 4">
            <a:extLst>
              <a:ext uri="{FF2B5EF4-FFF2-40B4-BE49-F238E27FC236}">
                <a16:creationId xmlns:a16="http://schemas.microsoft.com/office/drawing/2014/main" id="{DA8336D6-E079-BE8E-AA06-F18DC1AD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7700113-6224-43A9-8F3B-F5AA6653B2E2}" type="datetime1">
              <a:pPr>
                <a:spcAft>
                  <a:spcPts val="600"/>
                </a:spcAft>
              </a:pPr>
              <a:t>4.2.2025.</a:t>
            </a:fld>
            <a:endParaRPr lang="en-US"/>
          </a:p>
        </p:txBody>
      </p:sp>
      <p:sp>
        <p:nvSpPr>
          <p:cNvPr id="15387" name="Footer Placeholder 5">
            <a:extLst>
              <a:ext uri="{FF2B5EF4-FFF2-40B4-BE49-F238E27FC236}">
                <a16:creationId xmlns:a16="http://schemas.microsoft.com/office/drawing/2014/main" id="{A6637BB8-A013-8D8E-D7F6-DF8ED86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8F2C64-DA4D-4CC4-9E76-B950082A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4/13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84F5592E-00A8-C2E8-1FCB-E1B020F5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43845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hr-HR"/>
              <a:t>Vrste računalnih virusa</a:t>
            </a:r>
            <a:endParaRPr lang="en-US" dirty="0"/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CD3A6F31-96F4-3FA7-0AB5-10191F4FD8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1446" y="2039802"/>
            <a:ext cx="5560711" cy="4659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1800" b="1" dirty="0"/>
              <a:t>Trojanac (Trojan </a:t>
            </a:r>
            <a:r>
              <a:rPr lang="hr-HR" sz="1800" b="1" err="1"/>
              <a:t>horse</a:t>
            </a:r>
            <a:r>
              <a:rPr lang="hr-HR" sz="1800" b="1" dirty="0"/>
              <a:t>)</a:t>
            </a:r>
            <a:r>
              <a:rPr lang="hr-HR" sz="1800" dirty="0"/>
              <a:t> – maskira se kao koristan program</a:t>
            </a:r>
            <a:r>
              <a:rPr lang="hr-HR" sz="1800" dirty="0">
                <a:solidFill>
                  <a:srgbClr val="000000"/>
                </a:solidFill>
                <a:ea typeface="+mj-lt"/>
                <a:cs typeface="+mj-lt"/>
              </a:rPr>
              <a:t> a zapravo otvara sigurnosne rupe na računalu omogućujući zlonamjernoj osobi pristup zaraženom računalu i podacima na njemu</a:t>
            </a:r>
            <a:endParaRPr lang="en-US" altLang="sr-Latn-RS" sz="1800"/>
          </a:p>
          <a:p>
            <a:pPr>
              <a:lnSpc>
                <a:spcPct val="120000"/>
              </a:lnSpc>
            </a:pPr>
            <a:r>
              <a:rPr lang="hr-HR" sz="1800" b="1" dirty="0"/>
              <a:t>Crv (</a:t>
            </a:r>
            <a:r>
              <a:rPr lang="hr-HR" sz="1800" b="1" err="1"/>
              <a:t>Worm</a:t>
            </a:r>
            <a:r>
              <a:rPr lang="hr-HR" sz="1800" b="1" dirty="0"/>
              <a:t>)</a:t>
            </a:r>
            <a:r>
              <a:rPr lang="hr-HR" sz="1800" dirty="0"/>
              <a:t> – širi se samostalno bez pomoći korisnika, zauzima veliku količinu memorije i mrežnih resursa</a:t>
            </a:r>
          </a:p>
          <a:p>
            <a:pPr>
              <a:lnSpc>
                <a:spcPct val="120000"/>
              </a:lnSpc>
            </a:pPr>
            <a:r>
              <a:rPr lang="hr-HR" sz="1800" b="1" err="1"/>
              <a:t>Ransomware</a:t>
            </a:r>
            <a:r>
              <a:rPr lang="hr-HR" sz="1800" dirty="0"/>
              <a:t> – šifrira podatke i traži otkupninu za njihovo vraćanje (NAJGORA VRSTA VIRUSA)</a:t>
            </a:r>
            <a:endParaRPr lang="en-US" sz="1800"/>
          </a:p>
          <a:p>
            <a:pPr>
              <a:lnSpc>
                <a:spcPct val="120000"/>
              </a:lnSpc>
            </a:pPr>
            <a:r>
              <a:rPr lang="hr-HR" sz="1800" b="1" err="1"/>
              <a:t>Spyware</a:t>
            </a:r>
            <a:r>
              <a:rPr lang="hr-HR" sz="1800" dirty="0"/>
              <a:t> – prati korisničke aktivnosti i krade osjetljive informacije (špijunski programi)</a:t>
            </a:r>
          </a:p>
          <a:p>
            <a:pPr>
              <a:lnSpc>
                <a:spcPct val="120000"/>
              </a:lnSpc>
            </a:pPr>
            <a:endParaRPr lang="hr-HR" altLang="sr-Latn-RS" sz="1800" dirty="0"/>
          </a:p>
        </p:txBody>
      </p:sp>
      <p:pic>
        <p:nvPicPr>
          <p:cNvPr id="2" name="Picture 1" descr="A cartoon of a dinosaur&#10;&#10;AI-generated content may be incorrect.">
            <a:extLst>
              <a:ext uri="{FF2B5EF4-FFF2-40B4-BE49-F238E27FC236}">
                <a16:creationId xmlns:a16="http://schemas.microsoft.com/office/drawing/2014/main" id="{99BAB3C8-4B50-A417-9843-6C6FE0D2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86" y="3144772"/>
            <a:ext cx="3309666" cy="1865714"/>
          </a:xfrm>
          <a:prstGeom prst="rect">
            <a:avLst/>
          </a:prstGeom>
          <a:noFill/>
        </p:spPr>
      </p:pic>
      <p:sp>
        <p:nvSpPr>
          <p:cNvPr id="16392" name="Date Placeholder 4">
            <a:extLst>
              <a:ext uri="{FF2B5EF4-FFF2-40B4-BE49-F238E27FC236}">
                <a16:creationId xmlns:a16="http://schemas.microsoft.com/office/drawing/2014/main" id="{09BD1330-98AA-9ACE-EBFD-780B9DD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47D323D-A740-4D86-A8F3-813478AC65F6}" type="datetime1">
              <a:pPr>
                <a:spcAft>
                  <a:spcPts val="600"/>
                </a:spcAft>
              </a:pPr>
              <a:t>4.2.2025.</a:t>
            </a:fld>
            <a:endParaRPr lang="en-US"/>
          </a:p>
        </p:txBody>
      </p:sp>
      <p:sp>
        <p:nvSpPr>
          <p:cNvPr id="16394" name="Footer Placeholder 5">
            <a:extLst>
              <a:ext uri="{FF2B5EF4-FFF2-40B4-BE49-F238E27FC236}">
                <a16:creationId xmlns:a16="http://schemas.microsoft.com/office/drawing/2014/main" id="{BD47ABE2-C7A0-E06E-F54B-AAFDF44D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56D74-9D14-45B9-B82D-591DD43E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5/13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ECB6C7A8-C641-2F7C-B293-849DD9DC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8171659" cy="165136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hr-HR"/>
              <a:t>RANSOMWARE(</a:t>
            </a:r>
            <a:r>
              <a:rPr lang="hr-HR" sz="2200"/>
              <a:t>hrv.Ucjenjivački </a:t>
            </a:r>
            <a:r>
              <a:rPr lang="hr-HR" sz="2200" dirty="0"/>
              <a:t>softver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2" name="Picture 1" descr="What Is Ransomware? - Cisco">
            <a:extLst>
              <a:ext uri="{FF2B5EF4-FFF2-40B4-BE49-F238E27FC236}">
                <a16:creationId xmlns:a16="http://schemas.microsoft.com/office/drawing/2014/main" id="{44D6A24F-6C5C-C0C4-CC2B-26BC2C66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" r="1310"/>
          <a:stretch/>
        </p:blipFill>
        <p:spPr>
          <a:xfrm>
            <a:off x="161498" y="3016624"/>
            <a:ext cx="4251939" cy="2274992"/>
          </a:xfrm>
          <a:prstGeom prst="rect">
            <a:avLst/>
          </a:prstGeom>
          <a:noFill/>
        </p:spPr>
      </p:pic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A32ED041-FB6D-0339-EA64-64B9F8E5923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59794" y="1571065"/>
            <a:ext cx="4609193" cy="513991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20000"/>
              </a:lnSpc>
              <a:buClr>
                <a:srgbClr val="C00000"/>
              </a:buClr>
              <a:buSzTx/>
            </a:pPr>
            <a:r>
              <a:rPr lang="hr-HR" sz="1900" dirty="0"/>
              <a:t>📌 </a:t>
            </a:r>
            <a:r>
              <a:rPr lang="hr-HR" sz="1900" b="1" dirty="0"/>
              <a:t>Šifrira podatke</a:t>
            </a:r>
            <a:r>
              <a:rPr lang="hr-HR" sz="1900" dirty="0"/>
              <a:t> – zaključava korisničke datoteke pomoću jakih enkripcijskih algoritama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SzTx/>
            </a:pPr>
            <a:r>
              <a:rPr lang="hr-HR" sz="1900" dirty="0"/>
              <a:t>📌 </a:t>
            </a:r>
            <a:r>
              <a:rPr lang="hr-HR" sz="1900" b="1" dirty="0"/>
              <a:t>Traži otkupninu</a:t>
            </a:r>
            <a:r>
              <a:rPr lang="hr-HR" sz="1900" dirty="0"/>
              <a:t> - u </a:t>
            </a:r>
            <a:r>
              <a:rPr lang="hr-HR" sz="1900" err="1"/>
              <a:t>kriptovalutama</a:t>
            </a:r>
            <a:r>
              <a:rPr lang="hr-HR" sz="1900" dirty="0"/>
              <a:t> kako bi se "oslobodili" podaci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SzTx/>
            </a:pPr>
            <a:r>
              <a:rPr lang="hr-HR" sz="1900" dirty="0"/>
              <a:t>📌 </a:t>
            </a:r>
            <a:r>
              <a:rPr lang="hr-HR" sz="1900" b="1" dirty="0"/>
              <a:t>Nema garancije povrata podataka</a:t>
            </a:r>
            <a:r>
              <a:rPr lang="hr-HR" sz="1900" dirty="0"/>
              <a:t> – Čak i ako žrtva plati, hakeri ne moraju poslati ključ za dešifriranje.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SzTx/>
            </a:pPr>
            <a:r>
              <a:rPr lang="hr-HR" sz="1900" dirty="0"/>
              <a:t>📌 </a:t>
            </a:r>
            <a:r>
              <a:rPr lang="hr-HR" sz="1900" b="1" dirty="0"/>
              <a:t>Širi se brzo</a:t>
            </a:r>
            <a:r>
              <a:rPr lang="hr-HR" sz="1900" dirty="0"/>
              <a:t> – Može zaraziti cijele mreže organizacija, uključujući bolnice, banke i državne institucije</a:t>
            </a:r>
          </a:p>
        </p:txBody>
      </p:sp>
      <p:sp>
        <p:nvSpPr>
          <p:cNvPr id="13320" name="Date Placeholder 4">
            <a:extLst>
              <a:ext uri="{FF2B5EF4-FFF2-40B4-BE49-F238E27FC236}">
                <a16:creationId xmlns:a16="http://schemas.microsoft.com/office/drawing/2014/main" id="{CDBBCF84-FF44-4A26-748E-6B7A3FF2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261" y="6342043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22F7A05-A74F-465B-AE38-4E2072FD6ECB}" type="datetime1">
              <a:pPr>
                <a:spcAft>
                  <a:spcPts val="600"/>
                </a:spcAft>
              </a:pPr>
              <a:t>4.2.2025.</a:t>
            </a:fld>
            <a:endParaRPr lang="en-US"/>
          </a:p>
        </p:txBody>
      </p:sp>
      <p:sp>
        <p:nvSpPr>
          <p:cNvPr id="13322" name="Footer Placeholder 5">
            <a:extLst>
              <a:ext uri="{FF2B5EF4-FFF2-40B4-BE49-F238E27FC236}">
                <a16:creationId xmlns:a16="http://schemas.microsoft.com/office/drawing/2014/main" id="{17736A2C-D800-006B-507C-B7330E55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0" y="6342043"/>
            <a:ext cx="26025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AF6D8C-E91A-4DE9-9F5C-9F0BA228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6/13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794FC10D-821F-83D4-2EB1-8FAA80DF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692150"/>
            <a:ext cx="6570663" cy="1049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Kako saznati je li računalo zaraženo</a:t>
            </a:r>
            <a:endParaRPr lang="en-US" dirty="0"/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568B6B3C-B816-4DE9-7B21-3FB764B91E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7978" y="2016125"/>
            <a:ext cx="7671810" cy="443486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Česta rušenja i zamrzavanja</a:t>
            </a:r>
            <a:r>
              <a:rPr lang="hr-HR" sz="1700" dirty="0">
                <a:ea typeface="+mj-lt"/>
                <a:cs typeface="+mj-lt"/>
              </a:rPr>
              <a:t> – Aplikacije se zatvaraju same od sebe.</a:t>
            </a:r>
            <a:endParaRPr lang="hr-HR" sz="1700"/>
          </a:p>
          <a:p>
            <a:pPr lvl="1"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Neobični oglasi i skočni prozori</a:t>
            </a:r>
            <a:r>
              <a:rPr lang="hr-HR" sz="1700" dirty="0">
                <a:ea typeface="+mj-lt"/>
                <a:cs typeface="+mj-lt"/>
              </a:rPr>
              <a:t> – Pojavljuju se čak i kad niste na internetu.</a:t>
            </a:r>
            <a:endParaRPr lang="hr-HR" sz="1700"/>
          </a:p>
          <a:p>
            <a:pPr lvl="1"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Promjene u pregledniku</a:t>
            </a:r>
            <a:r>
              <a:rPr lang="hr-HR" sz="1700" dirty="0">
                <a:ea typeface="+mj-lt"/>
                <a:cs typeface="+mj-lt"/>
              </a:rPr>
              <a:t> – Početna stranica ili tražilica su izmijenjeni bez vašeg dopuštenja.</a:t>
            </a:r>
            <a:endParaRPr lang="hr-HR" sz="1700"/>
          </a:p>
          <a:p>
            <a:pPr lvl="1"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Pregrijavanje računala</a:t>
            </a:r>
            <a:r>
              <a:rPr lang="hr-HR" sz="1700" dirty="0">
                <a:ea typeface="+mj-lt"/>
                <a:cs typeface="+mj-lt"/>
              </a:rPr>
              <a:t> – Ventilator stalno radi na visokom broju okretaja.</a:t>
            </a:r>
            <a:endParaRPr lang="hr-HR" sz="1700"/>
          </a:p>
          <a:p>
            <a:pPr lvl="1"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Onemogućeni sigurnosni sustavi</a:t>
            </a:r>
            <a:r>
              <a:rPr lang="hr-HR" sz="1700" dirty="0">
                <a:ea typeface="+mj-lt"/>
                <a:cs typeface="+mj-lt"/>
              </a:rPr>
              <a:t> – Antivirus i Windows </a:t>
            </a:r>
            <a:r>
              <a:rPr lang="hr-HR" sz="1700" err="1">
                <a:ea typeface="+mj-lt"/>
                <a:cs typeface="+mj-lt"/>
              </a:rPr>
              <a:t>Defender</a:t>
            </a:r>
            <a:r>
              <a:rPr lang="hr-HR" sz="1700" dirty="0">
                <a:ea typeface="+mj-lt"/>
                <a:cs typeface="+mj-lt"/>
              </a:rPr>
              <a:t> se ne mogu pokrenuti.</a:t>
            </a:r>
            <a:endParaRPr lang="hr-HR" sz="1700"/>
          </a:p>
          <a:p>
            <a:pPr lvl="1">
              <a:lnSpc>
                <a:spcPct val="150000"/>
              </a:lnSpc>
              <a:spcBef>
                <a:spcPts val="375"/>
              </a:spcBef>
              <a:buClr>
                <a:srgbClr val="C00000"/>
              </a:buClr>
              <a:buSzTx/>
              <a:buFont typeface="Avenir Next LT Pro Light"/>
              <a:buChar char="–"/>
            </a:pPr>
            <a:r>
              <a:rPr lang="hr-HR" sz="1700" dirty="0">
                <a:ea typeface="+mj-lt"/>
                <a:cs typeface="+mj-lt"/>
              </a:rPr>
              <a:t>🔹 </a:t>
            </a:r>
            <a:r>
              <a:rPr lang="hr-HR" sz="1700" b="1" dirty="0">
                <a:ea typeface="+mj-lt"/>
                <a:cs typeface="+mj-lt"/>
              </a:rPr>
              <a:t>Neobična aktivnost na mreži</a:t>
            </a:r>
            <a:r>
              <a:rPr lang="hr-HR" sz="1700" dirty="0">
                <a:ea typeface="+mj-lt"/>
                <a:cs typeface="+mj-lt"/>
              </a:rPr>
              <a:t> – Velika potrošnja internetskog prometa bez vašeg znanja.</a:t>
            </a:r>
            <a:endParaRPr lang="en-US" sz="17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8ACFDC-BE71-4C4C-8E56-1CD6AA2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7/13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1A38-02B8-F6D2-9C34-4D6DD43D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6" y="365125"/>
            <a:ext cx="7768250" cy="1023833"/>
          </a:xfrm>
        </p:spPr>
        <p:txBody>
          <a:bodyPr/>
          <a:lstStyle/>
          <a:p>
            <a:r>
              <a:rPr lang="en-US" sz="2000" b="1" dirty="0"/>
              <a:t>Kako se </a:t>
            </a:r>
            <a:r>
              <a:rPr lang="en-US" sz="2000" b="1" dirty="0" err="1"/>
              <a:t>zaštititi</a:t>
            </a:r>
            <a:r>
              <a:rPr lang="en-US" sz="2000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5B2B-CC6D-A4DF-5606-D321C8B2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6" y="1559859"/>
            <a:ext cx="7768250" cy="4574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Instalirati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ažurirani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antivirusni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softver</a:t>
            </a:r>
            <a:endParaRPr lang="en-US" dirty="0" err="1"/>
          </a:p>
          <a:p>
            <a:r>
              <a:rPr lang="en-US" dirty="0">
                <a:ea typeface="+mj-lt"/>
                <a:cs typeface="+mj-lt"/>
              </a:rPr>
              <a:t>Ne </a:t>
            </a:r>
            <a:r>
              <a:rPr lang="en-US" dirty="0" err="1">
                <a:ea typeface="+mj-lt"/>
                <a:cs typeface="+mj-lt"/>
              </a:rPr>
              <a:t>otvarati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sumnjive</a:t>
            </a:r>
            <a:r>
              <a:rPr lang="en-US" dirty="0">
                <a:ea typeface="+mj-lt"/>
                <a:cs typeface="+mj-lt"/>
              </a:rPr>
              <a:t> e-</a:t>
            </a:r>
            <a:r>
              <a:rPr lang="en-US" dirty="0" err="1">
                <a:ea typeface="+mj-lt"/>
                <a:cs typeface="+mj-lt"/>
              </a:rPr>
              <a:t>mailove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privitke</a:t>
            </a:r>
            <a:endParaRPr lang="en-US" dirty="0" err="1"/>
          </a:p>
          <a:p>
            <a:r>
              <a:rPr lang="en-US" dirty="0" err="1">
                <a:ea typeface="+mj-lt"/>
                <a:cs typeface="+mj-lt"/>
              </a:rPr>
              <a:t>Koristiti</a:t>
            </a:r>
            <a:r>
              <a:rPr lang="en-US" dirty="0">
                <a:ea typeface="+mj-lt"/>
                <a:cs typeface="+mj-lt"/>
              </a:rPr>
              <a:t> jake </a:t>
            </a:r>
            <a:r>
              <a:rPr lang="en-US" dirty="0" err="1">
                <a:ea typeface="+mj-lt"/>
                <a:cs typeface="+mj-lt"/>
              </a:rPr>
              <a:t>lozinke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2FA</a:t>
            </a:r>
            <a:endParaRPr lang="en-US" dirty="0" err="1"/>
          </a:p>
          <a:p>
            <a:r>
              <a:rPr lang="en-US" dirty="0" err="1">
                <a:ea typeface="+mj-lt"/>
                <a:cs typeface="+mj-lt"/>
              </a:rPr>
              <a:t>Ažurirati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operativni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sustav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programe</a:t>
            </a:r>
            <a:endParaRPr lang="en-US" dirty="0" err="1"/>
          </a:p>
          <a:p>
            <a:r>
              <a:rPr lang="en-US" dirty="0">
                <a:ea typeface="+mj-lt"/>
                <a:cs typeface="+mj-lt"/>
              </a:rPr>
              <a:t>Za internet </a:t>
            </a:r>
            <a:r>
              <a:rPr lang="en-US" dirty="0" err="1">
                <a:ea typeface="+mj-lt"/>
                <a:cs typeface="+mj-lt"/>
              </a:rPr>
              <a:t>plaćanja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koristite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b="1" dirty="0">
                <a:ea typeface="+mj-lt"/>
                <a:cs typeface="+mj-lt"/>
              </a:rPr>
              <a:t>https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protokol</a:t>
            </a:r>
            <a:r>
              <a:rPr lang="en-US" dirty="0">
                <a:ea typeface="+mj-lt"/>
                <a:cs typeface="+mj-lt"/>
              </a:rPr>
              <a:t> a ne http</a:t>
            </a:r>
            <a:endParaRPr lang="en-US" dirty="0" err="1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CCFFC-04B0-A21B-B8A4-21661F1B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624B-8350-440C-8B66-D83CECFCEED6}" type="datetime1">
              <a:t>4.2.2025.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2367-D559-E2D4-F0EE-D0D0A12D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 descr="Razlika između HTTP i HTTPS protokola: Što znači to „S“ i zašto je bitno? -  GeeK.hr">
            <a:extLst>
              <a:ext uri="{FF2B5EF4-FFF2-40B4-BE49-F238E27FC236}">
                <a16:creationId xmlns:a16="http://schemas.microsoft.com/office/drawing/2014/main" id="{D0E3F949-471E-BCD3-D8D4-BF3D31D3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18" y="4278407"/>
            <a:ext cx="4513729" cy="22568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4B289E-9357-4C43-8EE4-AA1D15D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9" y="6342043"/>
            <a:ext cx="525010" cy="365125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8/13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41241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BeachVTI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VeniceBeachVTI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VeniceBeac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54706E44-6516-4822-8F8F-6BA182D64AC9}" vid="{F71BAAD1-41E5-4D56-97E1-12A04B86E5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279</TotalTime>
  <Words>611</Words>
  <Application>Microsoft Office PowerPoint</Application>
  <PresentationFormat>Prikaz na zaslonu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Gill Sans MT</vt:lpstr>
      <vt:lpstr>VeniceBeachVTI</vt:lpstr>
      <vt:lpstr>VIRUSI i antivirusni programi</vt:lpstr>
      <vt:lpstr>SADRŽAJ</vt:lpstr>
      <vt:lpstr>Internet</vt:lpstr>
      <vt:lpstr>Što su VIRUSI?</vt:lpstr>
      <vt:lpstr>KAKO SE VIRUSI ŠIRE</vt:lpstr>
      <vt:lpstr>Vrste računalnih virusa</vt:lpstr>
      <vt:lpstr>RANSOMWARE(hrv.Ucjenjivački softver)</vt:lpstr>
      <vt:lpstr>Kako saznati je li računalo zaraženo</vt:lpstr>
      <vt:lpstr>Kako se zaštititi?</vt:lpstr>
      <vt:lpstr>Mjere zaštite </vt:lpstr>
      <vt:lpstr>antivirusni programi</vt:lpstr>
      <vt:lpstr>PowerPoint prezentacija</vt:lpstr>
      <vt:lpstr>ZAKLJUČAK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OPERACIJSKI SUSTAVI</dc:title>
  <dc:creator>Goran</dc:creator>
  <cp:lastModifiedBy>Marin Pasic</cp:lastModifiedBy>
  <cp:revision>240</cp:revision>
  <dcterms:created xsi:type="dcterms:W3CDTF">2007-10-21T21:25:21Z</dcterms:created>
  <dcterms:modified xsi:type="dcterms:W3CDTF">2025-02-04T08:31:38Z</dcterms:modified>
</cp:coreProperties>
</file>