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30.1.2025.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30.1.2025.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u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u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u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Rezervirano mjesto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8885869-B068-409A-BCEB-4F7E5B63EAEB}" type="datetime1">
              <a:rPr lang="sr-Latn-RS" smtClean="0"/>
              <a:t>30.1.2025.</a:t>
            </a:fld>
            <a:endParaRPr lang="en-US" dirty="0"/>
          </a:p>
        </p:txBody>
      </p:sp>
      <p:sp>
        <p:nvSpPr>
          <p:cNvPr id="21" name="Rezervirano mjesto za podnožj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Rezervirano mjesto za broj slajd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9DD90-623B-413F-B8DF-1D32D3449399}" type="datetime1">
              <a:rPr lang="sr-Latn-RS" smtClean="0"/>
              <a:t>30.1.2025.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30785-97E8-43AD-94B5-5D21BDA6BAAE}" type="datetime1">
              <a:rPr lang="sr-Latn-RS" smtClean="0"/>
              <a:t>30.1.2025.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9314C8-ED56-4756-B0CD-6D712BE27B48}" type="datetime1">
              <a:rPr lang="sr-Latn-RS" smtClean="0"/>
              <a:t>30.1.2025.</a:t>
            </a:fld>
            <a:endParaRPr lang="en-US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u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u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u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C9794191-82E4-45EF-B2DF-FDA23A6404F9}" type="datetime1">
              <a:rPr lang="sr-Latn-RS" smtClean="0"/>
              <a:t>30.1.2025.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8115DC-F980-4265-BDCD-70064EAF7AC7}" type="datetime1">
              <a:rPr lang="sr-Latn-RS" smtClean="0"/>
              <a:t>30.1.2025.</a:t>
            </a:fld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118D5-4299-4A2F-9F76-D0606DF9DF42}" type="datetime1">
              <a:rPr lang="sr-Latn-RS" smtClean="0"/>
              <a:t>30.1.2025.</a:t>
            </a:fld>
            <a:endParaRPr lang="en-US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509A0-50F9-4355-A7E6-40BC0B55820E}" type="datetime1">
              <a:rPr lang="sr-Latn-RS" smtClean="0"/>
              <a:t>30.1.2025.</a:t>
            </a:fld>
            <a:endParaRPr lang="en-US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75FD4C-D307-40C5-8E7B-59AD9076BFB9}" type="datetime1">
              <a:rPr lang="sr-Latn-RS" smtClean="0"/>
              <a:t>30.1.2025.</a:t>
            </a:fld>
            <a:endParaRPr lang="en-US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9841072-3D07-4E65-9DD7-9E0704450E00}" type="datetime1">
              <a:rPr lang="sr-Latn-RS" smtClean="0"/>
              <a:t>30.1.2025.</a:t>
            </a:fld>
            <a:endParaRPr lang="en-US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4C0B247-CD71-4835-A057-7F18327D242B}" type="datetime1">
              <a:rPr lang="sr-Latn-RS" smtClean="0"/>
              <a:t>30.1.2025.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u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u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30.1.2025.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avokutni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avokutni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hr-HR" sz="4400" dirty="0">
                <a:solidFill>
                  <a:schemeClr val="tx1"/>
                </a:solidFill>
              </a:rPr>
              <a:t>V</a:t>
            </a:r>
            <a:r>
              <a:rPr lang="hr" sz="4400" dirty="0">
                <a:solidFill>
                  <a:schemeClr val="tx1"/>
                </a:solidFill>
              </a:rPr>
              <a:t>rste programa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>
              <a:spcAft>
                <a:spcPts val="600"/>
              </a:spcAft>
            </a:pPr>
            <a:r>
              <a:rPr lang="hr" dirty="0">
                <a:solidFill>
                  <a:schemeClr val="tx1"/>
                </a:solidFill>
              </a:rPr>
              <a:t>(prema autorskim pravima i načinu plaćanja)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40F4D9-041F-4CE0-8232-44EE2D11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4E5FCA-00F2-4BEB-8E63-F988F732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2103119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S obzirom na autorska prava i način naplate dijele se na:</a:t>
            </a:r>
          </a:p>
          <a:p>
            <a:pPr lvl="0">
              <a:lnSpc>
                <a:spcPct val="150000"/>
              </a:lnSpc>
              <a:buFont typeface="Wingdings" pitchFamily="2"/>
              <a:buChar char="Ø"/>
            </a:pPr>
            <a:r>
              <a:rPr lang="hr-HR" sz="2000" dirty="0"/>
              <a:t>Komercijalne programe</a:t>
            </a:r>
          </a:p>
          <a:p>
            <a:pPr lvl="0">
              <a:lnSpc>
                <a:spcPct val="150000"/>
              </a:lnSpc>
              <a:buFont typeface="Wingdings" pitchFamily="2"/>
              <a:buChar char="Ø"/>
            </a:pPr>
            <a:r>
              <a:rPr lang="hr-HR" sz="2000" dirty="0" err="1"/>
              <a:t>Shareware</a:t>
            </a:r>
            <a:r>
              <a:rPr lang="hr-HR" sz="2000" dirty="0"/>
              <a:t> programe</a:t>
            </a:r>
          </a:p>
          <a:p>
            <a:pPr lvl="0">
              <a:lnSpc>
                <a:spcPct val="150000"/>
              </a:lnSpc>
              <a:buFont typeface="Wingdings" pitchFamily="2"/>
              <a:buChar char="Ø"/>
            </a:pPr>
            <a:r>
              <a:rPr lang="hr-HR" sz="2000" dirty="0" err="1"/>
              <a:t>Freeware</a:t>
            </a:r>
            <a:r>
              <a:rPr lang="hr-HR" sz="2000" dirty="0"/>
              <a:t> programe</a:t>
            </a:r>
          </a:p>
          <a:p>
            <a:pPr lvl="0">
              <a:lnSpc>
                <a:spcPct val="150000"/>
              </a:lnSpc>
              <a:buFont typeface="Wingdings" pitchFamily="2"/>
              <a:buChar char="Ø"/>
            </a:pPr>
            <a:r>
              <a:rPr lang="hr-HR" sz="2000" dirty="0"/>
              <a:t>Programe u javnom vlasništvu (eng. </a:t>
            </a:r>
            <a:r>
              <a:rPr lang="hr-HR" sz="2000" dirty="0" err="1"/>
              <a:t>Public</a:t>
            </a:r>
            <a:r>
              <a:rPr lang="hr-HR" sz="2000" dirty="0"/>
              <a:t> </a:t>
            </a:r>
            <a:r>
              <a:rPr lang="hr-HR" sz="2000" dirty="0" err="1"/>
              <a:t>Domain</a:t>
            </a:r>
            <a:r>
              <a:rPr lang="hr-HR" sz="2000" dirty="0"/>
              <a:t>)</a:t>
            </a:r>
          </a:p>
          <a:p>
            <a:pPr lvl="0">
              <a:lnSpc>
                <a:spcPct val="150000"/>
              </a:lnSpc>
              <a:buFont typeface="Wingdings" pitchFamily="2"/>
              <a:buChar char="Ø"/>
            </a:pPr>
            <a:r>
              <a:rPr lang="hr-HR" sz="2000" dirty="0"/>
              <a:t>Programe otvorenog koda(eng. Open </a:t>
            </a:r>
            <a:r>
              <a:rPr lang="hr-HR" sz="2000" dirty="0" err="1"/>
              <a:t>Source</a:t>
            </a:r>
            <a:r>
              <a:rPr lang="hr-HR" sz="2000" dirty="0"/>
              <a:t>)</a:t>
            </a: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316AF30C-BCB7-4FA1-A7D7-1421E824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35" y="2872235"/>
            <a:ext cx="4076690" cy="2717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184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4221C-DE23-4DBC-B004-39159F3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Komercijalni programi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C17666-3F59-4139-A4C9-B0DC9F5A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Razvijeni za komercijalnu upotrebu, s ciljem rješavanja specifičnih potreba ili usluga</a:t>
            </a:r>
          </a:p>
          <a:p>
            <a:r>
              <a:rPr lang="hr-HR" sz="2000" dirty="0"/>
              <a:t>Programi su dostupni uz plaćanje</a:t>
            </a:r>
          </a:p>
          <a:p>
            <a:r>
              <a:rPr lang="hr-HR" sz="2000" dirty="0"/>
              <a:t>Korisnici moraju kupiti licencu za korištenje</a:t>
            </a:r>
          </a:p>
          <a:p>
            <a:r>
              <a:rPr lang="hr-HR" sz="2000" dirty="0"/>
              <a:t>Autor programa zadržava autorska prava</a:t>
            </a:r>
          </a:p>
          <a:p>
            <a:r>
              <a:rPr lang="hr-HR" sz="2000" dirty="0"/>
              <a:t>Izvorni kod je zatvoren i nije dostupan javnosti</a:t>
            </a:r>
          </a:p>
          <a:p>
            <a:r>
              <a:rPr lang="hr-HR" sz="2000" dirty="0"/>
              <a:t>Primjer(Microsoft Office, </a:t>
            </a:r>
            <a:r>
              <a:rPr lang="hr-HR" sz="2000" dirty="0" err="1"/>
              <a:t>Photoshop</a:t>
            </a:r>
            <a:r>
              <a:rPr lang="hr-HR" sz="2000" dirty="0"/>
              <a:t>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916D9D-A348-4BCE-9D96-7B3BE5B7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93" y="2762034"/>
            <a:ext cx="2154572" cy="21545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B56C5C2-66F3-4553-9140-E7FBD966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65" y="4027932"/>
            <a:ext cx="1848942" cy="18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43731-17A2-4EDA-B53F-7F4DA593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Shareware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97AF9B-8DDC-4EDD-B61F-63739449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Softver koji korisnici mogu isprobati besplatno, s ograničenjima</a:t>
            </a:r>
          </a:p>
          <a:p>
            <a:r>
              <a:rPr lang="hr-HR" sz="2000" dirty="0"/>
              <a:t>Nakon isteka probnog perioda mogu kupiti punu verziju</a:t>
            </a:r>
          </a:p>
          <a:p>
            <a:r>
              <a:rPr lang="hr-HR" sz="2000" dirty="0"/>
              <a:t>Osnovna verzija je besplatna, dok se puna plaća</a:t>
            </a:r>
          </a:p>
          <a:p>
            <a:r>
              <a:rPr lang="hr-HR" sz="2000" dirty="0"/>
              <a:t>Autor programa zadržava autorska prava</a:t>
            </a:r>
          </a:p>
          <a:p>
            <a:r>
              <a:rPr lang="hr-HR" sz="2000" dirty="0"/>
              <a:t>Kod je zatvoren i nije dostupan korisnicima</a:t>
            </a:r>
          </a:p>
          <a:p>
            <a:r>
              <a:rPr lang="hr-HR" sz="2000" dirty="0"/>
              <a:t>Primjer(</a:t>
            </a:r>
            <a:r>
              <a:rPr lang="hr-HR" sz="2000" dirty="0" err="1"/>
              <a:t>WinRAR</a:t>
            </a:r>
            <a:r>
              <a:rPr lang="hr-HR" sz="2000" dirty="0"/>
              <a:t>, </a:t>
            </a:r>
            <a:r>
              <a:rPr lang="hr-HR" sz="2000" dirty="0" err="1"/>
              <a:t>Malwarebytes</a:t>
            </a:r>
            <a:r>
              <a:rPr lang="hr-HR" sz="2000" dirty="0"/>
              <a:t>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A7115B-CBA4-4FF6-ABF3-8052C6DD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45" y="2475151"/>
            <a:ext cx="2357482" cy="235748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1D6EFE-28A3-4F37-9C67-FC5D2C8A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34" y="4174615"/>
            <a:ext cx="2375582" cy="20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F614A-35FD-46E3-B009-253F3643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Freeware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676F4B-8BBC-4E6F-96D1-137BDDF4B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Softver koji je potpuno besplatan za upotrebu bez vremenskih ograničenja</a:t>
            </a:r>
          </a:p>
          <a:p>
            <a:r>
              <a:rPr lang="hr-HR" sz="2000" dirty="0"/>
              <a:t>Besplatan je, ali korisnici ne mogu mijenjati i distribuirati kod</a:t>
            </a:r>
          </a:p>
          <a:p>
            <a:r>
              <a:rPr lang="hr-HR" sz="2000" dirty="0"/>
              <a:t>Potpuno besplatan, bez dodatnih troškova</a:t>
            </a:r>
          </a:p>
          <a:p>
            <a:r>
              <a:rPr lang="hr-HR" sz="2000" dirty="0"/>
              <a:t>Autor programa zadržava autorska prava</a:t>
            </a:r>
          </a:p>
          <a:p>
            <a:r>
              <a:rPr lang="hr-HR" sz="2000" dirty="0"/>
              <a:t>Kod je zatvoren i nije dostupan korisnicima</a:t>
            </a:r>
          </a:p>
          <a:p>
            <a:r>
              <a:rPr lang="hr-HR" sz="2000" dirty="0"/>
              <a:t>Primjer (Google Chrome, VLC </a:t>
            </a:r>
            <a:r>
              <a:rPr lang="hr-HR" sz="2000" dirty="0" err="1"/>
              <a:t>media</a:t>
            </a:r>
            <a:r>
              <a:rPr lang="hr-HR" sz="2000" dirty="0"/>
              <a:t> </a:t>
            </a:r>
            <a:r>
              <a:rPr lang="hr-HR" sz="2000" dirty="0" err="1"/>
              <a:t>player</a:t>
            </a:r>
            <a:r>
              <a:rPr lang="hr-HR" sz="2000" dirty="0"/>
              <a:t>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92A091-CEB6-491E-AF8F-332F2D91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20" y="4524850"/>
            <a:ext cx="1690556" cy="16905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B7B180F-2895-4F50-89F1-054FFDEE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75" y="2831568"/>
            <a:ext cx="2646727" cy="26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949D7-90BB-4A1B-B64A-D1F731B1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Programi u javnom vlasništvu(PD)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59FE0B-5AD9-4F06-9FFE-C754EBF60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Softver </a:t>
            </a:r>
            <a:r>
              <a:rPr lang="hr-HR" sz="2000"/>
              <a:t>koji nije zaštićen </a:t>
            </a:r>
            <a:r>
              <a:rPr lang="hr-HR" sz="2000" dirty="0"/>
              <a:t>autorskim pravima, slobodan za korištenje, izmjenu i distribuciju</a:t>
            </a:r>
          </a:p>
          <a:p>
            <a:r>
              <a:rPr lang="hr-HR" sz="2000" dirty="0"/>
              <a:t>Nema ograničenja, potpuno besplatan</a:t>
            </a:r>
          </a:p>
          <a:p>
            <a:r>
              <a:rPr lang="hr-HR" sz="2000" dirty="0"/>
              <a:t>Autor programa se odriče autorskih prava (prenosi vlasništvo na javnost)</a:t>
            </a:r>
          </a:p>
          <a:p>
            <a:r>
              <a:rPr lang="hr-HR" sz="2000" dirty="0"/>
              <a:t>Primjeri(</a:t>
            </a:r>
            <a:r>
              <a:rPr lang="hr-HR" sz="2000" dirty="0" err="1"/>
              <a:t>SQLite</a:t>
            </a:r>
            <a:r>
              <a:rPr lang="hr-HR" sz="2000" dirty="0"/>
              <a:t>, </a:t>
            </a:r>
            <a:r>
              <a:rPr lang="hr-HR" sz="2000" dirty="0" err="1"/>
              <a:t>DOSBox</a:t>
            </a:r>
            <a:r>
              <a:rPr lang="hr-HR" sz="2000" dirty="0"/>
              <a:t>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864248-5A46-4D2F-AD62-8EE0391C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30.1.2025.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5A60B31-5320-4646-A3B5-790C6D9F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69" y="3830615"/>
            <a:ext cx="4649051" cy="2204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E20B305-4CDC-4E21-BB58-686F38CD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26" y="3906445"/>
            <a:ext cx="2052764" cy="20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1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9ABD2-AB79-4234-9C0C-92C3B50F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70068" cy="1371600"/>
          </a:xfrm>
        </p:spPr>
        <p:txBody>
          <a:bodyPr/>
          <a:lstStyle/>
          <a:p>
            <a:r>
              <a:rPr lang="hr-HR" dirty="0"/>
              <a:t>Programi otvorenog koda (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source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7F9938-949E-406E-A7F2-1B91080C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Softver čiji je izvorni kod dostupan korisnicima za pregled, izmjenu i distribuciju</a:t>
            </a:r>
          </a:p>
          <a:p>
            <a:r>
              <a:rPr lang="hr-HR" sz="2000" dirty="0"/>
              <a:t>Besplatan je ili vrlo povoljan, bez naknada za osnovnu verziju</a:t>
            </a:r>
          </a:p>
          <a:p>
            <a:r>
              <a:rPr lang="hr-HR" sz="2000" dirty="0"/>
              <a:t>Primjeri(Linux, Mozilla Firefox, WordPress, Python)</a:t>
            </a:r>
          </a:p>
          <a:p>
            <a:r>
              <a:rPr lang="hr-HR" sz="2000" dirty="0"/>
              <a:t>Izvorni kod je javno dostupan i može se dorađivati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F6E5F1-9CAE-48E4-AECB-469C45E2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68626"/>
            <a:ext cx="2065867" cy="21467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5E31824-801D-41A1-8D90-671C9E298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851" y="4072281"/>
            <a:ext cx="1808544" cy="2143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EBD94E1-D885-43E3-ABE6-9971F7087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616" y="4105196"/>
            <a:ext cx="2065868" cy="20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665EC8-E30C-49B8-A687-DA7BF35C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Autorska prava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5ECDD-C4DD-43DC-BE5B-4C854563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545667" cy="41122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Računalni program je nematerijalni plod ljudskog uma, usporediv s umjetničkim djelom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Za razliku od umjetničkog djela računalni program je vrlo jednostavno i lako kopirati tako da se kopija ni po čemu ne razlikuje od originala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Zato se osim zakonskim mjerama proizvođači štite i sklopovskim i programskim dodacima (</a:t>
            </a:r>
            <a:r>
              <a:rPr lang="hr-HR" altLang="sr-Latn-RS" sz="2000" b="1" dirty="0" err="1">
                <a:latin typeface="Century Schoolbook" panose="02040604050505020304" pitchFamily="18" charset="0"/>
              </a:rPr>
              <a:t>copy</a:t>
            </a:r>
            <a:r>
              <a:rPr lang="hr-HR" altLang="sr-Latn-RS" sz="2000" b="1" dirty="0">
                <a:latin typeface="Century Schoolbook" panose="02040604050505020304" pitchFamily="18" charset="0"/>
              </a:rPr>
              <a:t> </a:t>
            </a:r>
            <a:r>
              <a:rPr lang="hr-HR" altLang="sr-Latn-RS" sz="2000" b="1" dirty="0" err="1">
                <a:latin typeface="Century Schoolbook" panose="02040604050505020304" pitchFamily="18" charset="0"/>
              </a:rPr>
              <a:t>protection</a:t>
            </a:r>
            <a:r>
              <a:rPr lang="hr-HR" altLang="sr-Latn-RS" sz="2000" dirty="0">
                <a:latin typeface="Century Schoolbook" panose="02040604050505020304" pitchFamily="18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Pod prijetnjom kazni zabranjeno je umnažanje i uporaba programa bez odobrenja vlasnika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15FCAB-454B-441E-B576-B22763DB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04" y="2416386"/>
            <a:ext cx="4743144" cy="325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071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665EC8-E30C-49B8-A687-DA7BF35C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Autorska prava – primjeri kršenja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5ECDD-C4DD-43DC-BE5B-4C854563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9066"/>
            <a:ext cx="5545667" cy="39463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korištenje tuđih radova (npr. fotografija) u službenim prezentacijama, javnim publikacijama itd. bez dozvole vlasnika fotografije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instaliranje raznih oblika softvera koji nisu preuzeti („download-</a:t>
            </a:r>
            <a:r>
              <a:rPr lang="hr-HR" altLang="sr-Latn-RS" sz="2000" dirty="0" err="1">
                <a:latin typeface="Century Schoolbook" panose="02040604050505020304" pitchFamily="18" charset="0"/>
              </a:rPr>
              <a:t>ani</a:t>
            </a:r>
            <a:r>
              <a:rPr lang="hr-HR" altLang="sr-Latn-RS" sz="2000" dirty="0">
                <a:latin typeface="Century Schoolbook" panose="02040604050505020304" pitchFamily="18" charset="0"/>
              </a:rPr>
              <a:t>”) sa službenih stranica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izmjena originalnog koda u raznim tuđim softverima (osim ako program nije „</a:t>
            </a:r>
            <a:r>
              <a:rPr lang="hr-HR" altLang="sr-Latn-RS" sz="2000" dirty="0" err="1">
                <a:latin typeface="Century Schoolbook" panose="02040604050505020304" pitchFamily="18" charset="0"/>
              </a:rPr>
              <a:t>open</a:t>
            </a:r>
            <a:r>
              <a:rPr lang="hr-HR" altLang="sr-Latn-RS" sz="2000" dirty="0">
                <a:latin typeface="Century Schoolbook" panose="02040604050505020304" pitchFamily="18" charset="0"/>
              </a:rPr>
              <a:t> </a:t>
            </a:r>
            <a:r>
              <a:rPr lang="hr-HR" altLang="sr-Latn-RS" sz="2000" dirty="0" err="1">
                <a:latin typeface="Century Schoolbook" panose="02040604050505020304" pitchFamily="18" charset="0"/>
              </a:rPr>
              <a:t>source</a:t>
            </a:r>
            <a:r>
              <a:rPr lang="hr-HR" altLang="sr-Latn-RS" sz="2000" dirty="0">
                <a:latin typeface="Century Schoolbook" panose="02040604050505020304" pitchFamily="18" charset="0"/>
              </a:rPr>
              <a:t>”)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hr-HR" altLang="sr-Latn-RS" sz="2000" dirty="0">
                <a:latin typeface="Century Schoolbook" panose="02040604050505020304" pitchFamily="18" charset="0"/>
              </a:rPr>
              <a:t>KRŠI LI UMJETNA INTELIGENCIJA AUTORSKA PRAVA?</a:t>
            </a: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endParaRPr lang="en-US" altLang="sr-Latn-RS" sz="2000" dirty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85000"/>
              <a:buFontTx/>
              <a:buChar char="•"/>
            </a:pPr>
            <a:endParaRPr lang="hr-HR" altLang="sr-Latn-RS" sz="2000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5C59F2-E51C-4606-B388-1FA30960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014194"/>
            <a:ext cx="3716867" cy="3716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74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74_TF78438558" id="{2DC8EEE3-4BE4-4430-AC86-B06E24574DD1}" vid="{3985B9FD-0530-464B-A2AD-C0856C37653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{68296217-63D0-43B1-8150-1D551670420B}tf78438558_win32</Template>
  <TotalTime>74</TotalTime>
  <Words>412</Words>
  <Application>Microsoft Office PowerPoint</Application>
  <PresentationFormat>Široki zaslon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Century Schoolbook</vt:lpstr>
      <vt:lpstr>Garamond</vt:lpstr>
      <vt:lpstr>Wingdings</vt:lpstr>
      <vt:lpstr>SavonVTI</vt:lpstr>
      <vt:lpstr>Vrste programa</vt:lpstr>
      <vt:lpstr>Podjela programa</vt:lpstr>
      <vt:lpstr>Komercijalni programi</vt:lpstr>
      <vt:lpstr>Shareware</vt:lpstr>
      <vt:lpstr>Freeware</vt:lpstr>
      <vt:lpstr>Programi u javnom vlasništvu(PD)</vt:lpstr>
      <vt:lpstr>Programi otvorenog koda (open source)</vt:lpstr>
      <vt:lpstr>Autorska prava</vt:lpstr>
      <vt:lpstr>Autorska prava – primjeri kršenja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programa</dc:title>
  <dc:creator>učenik</dc:creator>
  <cp:lastModifiedBy>Ema Sladić</cp:lastModifiedBy>
  <cp:revision>10</cp:revision>
  <dcterms:created xsi:type="dcterms:W3CDTF">2024-09-25T11:00:06Z</dcterms:created>
  <dcterms:modified xsi:type="dcterms:W3CDTF">2025-01-30T10:04:31Z</dcterms:modified>
</cp:coreProperties>
</file>