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4446E-AECC-B8A7-3459-D8447B62799E}" v="381" dt="2023-09-12T07:35:35.153"/>
    <p1510:client id="{8F119997-7E72-1C00-46E2-A57977535A84}" v="325" dt="2023-09-13T11:02:21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1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6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4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1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18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cs typeface="Calibri Light"/>
              </a:rPr>
              <a:t>Kako radi računalo?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cs typeface="Calibri"/>
              </a:rPr>
              <a:t>Marin Pašić, prof.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13F0C-5D7A-2547-6E8F-04341A6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1" r="14144" b="2"/>
          <a:stretch/>
        </p:blipFill>
        <p:spPr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7DB6CD-8E9E-4643-B3B6-01BD8042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FC6F62-FEC6-45C4-B697-39FDA62A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 descr="A close-up of a computer chip&#10;&#10;Description automatically generated">
            <a:extLst>
              <a:ext uri="{FF2B5EF4-FFF2-40B4-BE49-F238E27FC236}">
                <a16:creationId xmlns:a16="http://schemas.microsoft.com/office/drawing/2014/main" id="{870E651A-6DB1-B063-618E-69B0274E4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6" r="22077" b="-1"/>
          <a:stretch/>
        </p:blipFill>
        <p:spPr>
          <a:xfrm>
            <a:off x="762000" y="762001"/>
            <a:ext cx="4572000" cy="53340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8D7210F-BCFD-46C1-9A2C-3717368B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96BB9F-FD85-4689-A888-9A5AA0A1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8545FC7-27EF-4BF9-A88F-35F089DF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D4BD3-FFCA-5F2C-0D80-2B465F06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Hardware – 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miš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tipkovnica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, monitor...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Software – 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operacijski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sustav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(Windows 11), 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namjenski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programi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(MS Word),  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antivirusni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programi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...</a:t>
            </a:r>
            <a:endParaRPr lang="en-US" sz="2400" b="1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</a:pPr>
            <a:r>
              <a:rPr lang="en-US" sz="2400" b="1" dirty="0">
                <a:ea typeface="+mn-lt"/>
                <a:cs typeface="+mn-lt"/>
              </a:rPr>
              <a:t>ZA ISPRAVNO FUNKCIONIRANJE RAČUNALA POTREBNI SU HARDWARE I SOFTWARE!</a:t>
            </a:r>
            <a:endParaRPr lang="en-US" sz="2400" b="1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32167-DCC7-A936-37B3-FE84DB63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600" dirty="0"/>
              <a:t>Hardware + Software</a:t>
            </a:r>
          </a:p>
        </p:txBody>
      </p:sp>
    </p:spTree>
    <p:extLst>
      <p:ext uri="{BB962C8B-B14F-4D97-AF65-F5344CB8AC3E}">
        <p14:creationId xmlns:p14="http://schemas.microsoft.com/office/powerpoint/2010/main" val="337925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tanding around a globe&#10;&#10;Description automatically generated">
            <a:extLst>
              <a:ext uri="{FF2B5EF4-FFF2-40B4-BE49-F238E27FC236}">
                <a16:creationId xmlns:a16="http://schemas.microsoft.com/office/drawing/2014/main" id="{CE29E87E-6F14-FBAC-6896-573B4D649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" r="5198" b="3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A605-1653-6A4E-A0C4-67563A76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988674" cy="4003184"/>
          </a:xfrm>
          <a:ln>
            <a:solidFill>
              <a:srgbClr val="FFFFFF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err="1">
                <a:solidFill>
                  <a:schemeClr val="tx1"/>
                </a:solidFill>
              </a:rPr>
              <a:t>Vrijeme</a:t>
            </a:r>
            <a:r>
              <a:rPr lang="en-US" sz="2400" dirty="0">
                <a:solidFill>
                  <a:schemeClr val="tx1"/>
                </a:solidFill>
              </a:rPr>
              <a:t> – </a:t>
            </a:r>
            <a:r>
              <a:rPr lang="en-US" sz="2400" err="1">
                <a:solidFill>
                  <a:schemeClr val="tx1"/>
                </a:solidFill>
              </a:rPr>
              <a:t>kraće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vrijeme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obavljanja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rutinskih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poslova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procesa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400" err="1">
                <a:solidFill>
                  <a:schemeClr val="tx1"/>
                </a:solidFill>
              </a:rPr>
              <a:t>Pouzdanost</a:t>
            </a:r>
            <a:r>
              <a:rPr lang="en-US" sz="2400" dirty="0">
                <a:solidFill>
                  <a:schemeClr val="tx1"/>
                </a:solidFill>
              </a:rPr>
              <a:t> – </a:t>
            </a:r>
            <a:r>
              <a:rPr lang="en-US" sz="2400" err="1">
                <a:solidFill>
                  <a:schemeClr val="tx1"/>
                </a:solidFill>
              </a:rPr>
              <a:t>računala</a:t>
            </a:r>
            <a:r>
              <a:rPr lang="en-US" sz="2400" dirty="0">
                <a:solidFill>
                  <a:schemeClr val="tx1"/>
                </a:solidFill>
              </a:rPr>
              <a:t> ne </a:t>
            </a:r>
            <a:r>
              <a:rPr lang="en-US" sz="2400" err="1">
                <a:solidFill>
                  <a:schemeClr val="tx1"/>
                </a:solidFill>
              </a:rPr>
              <a:t>griješe</a:t>
            </a:r>
            <a:r>
              <a:rPr lang="en-US" sz="2400" dirty="0">
                <a:solidFill>
                  <a:schemeClr val="tx1"/>
                </a:solidFill>
              </a:rPr>
              <a:t> u </a:t>
            </a:r>
            <a:r>
              <a:rPr lang="en-US" sz="2400" err="1">
                <a:solidFill>
                  <a:schemeClr val="tx1"/>
                </a:solidFill>
              </a:rPr>
              <a:t>rutinskom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poslovima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400" err="1">
                <a:solidFill>
                  <a:schemeClr val="tx1"/>
                </a:solidFill>
              </a:rPr>
              <a:t>Brzina</a:t>
            </a:r>
            <a:r>
              <a:rPr lang="en-US" sz="2400" dirty="0">
                <a:solidFill>
                  <a:schemeClr val="tx1"/>
                </a:solidFill>
              </a:rPr>
              <a:t> – </a:t>
            </a:r>
            <a:r>
              <a:rPr lang="en-US" sz="2400" err="1">
                <a:solidFill>
                  <a:schemeClr val="tx1"/>
                </a:solidFill>
              </a:rPr>
              <a:t>procesi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err="1">
                <a:solidFill>
                  <a:schemeClr val="tx1"/>
                </a:solidFill>
              </a:rPr>
              <a:t>računanje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err="1">
                <a:solidFill>
                  <a:schemeClr val="tx1"/>
                </a:solidFill>
              </a:rPr>
              <a:t>umnožavanje</a:t>
            </a:r>
            <a:r>
              <a:rPr lang="en-US" sz="2400" dirty="0">
                <a:solidFill>
                  <a:schemeClr val="tx1"/>
                </a:solidFill>
              </a:rPr>
              <a:t>...) </a:t>
            </a:r>
            <a:r>
              <a:rPr lang="en-US" sz="2400" err="1">
                <a:solidFill>
                  <a:schemeClr val="tx1"/>
                </a:solidFill>
              </a:rPr>
              <a:t>višestruko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err="1">
                <a:solidFill>
                  <a:schemeClr val="tx1"/>
                </a:solidFill>
              </a:rPr>
              <a:t>ubrzavaju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400" err="1">
                <a:solidFill>
                  <a:schemeClr val="tx1"/>
                </a:solidFill>
              </a:rPr>
              <a:t>Domet</a:t>
            </a:r>
            <a:r>
              <a:rPr lang="en-US" sz="2400" dirty="0">
                <a:solidFill>
                  <a:schemeClr val="tx1"/>
                </a:solidFill>
              </a:rPr>
              <a:t> – </a:t>
            </a:r>
            <a:r>
              <a:rPr lang="en-US" sz="2400" err="1">
                <a:solidFill>
                  <a:schemeClr val="tx1"/>
                </a:solidFill>
              </a:rPr>
              <a:t>omogućena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brza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razmjena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dokumenata</a:t>
            </a:r>
            <a:r>
              <a:rPr lang="en-US" sz="2400" dirty="0">
                <a:solidFill>
                  <a:schemeClr val="tx1"/>
                </a:solidFill>
              </a:rPr>
              <a:t> bez </a:t>
            </a:r>
            <a:r>
              <a:rPr lang="en-US" sz="2400" err="1">
                <a:solidFill>
                  <a:schemeClr val="tx1"/>
                </a:solidFill>
              </a:rPr>
              <a:t>obzira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udaljenost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633C6-E511-370D-AEB9-3E0A461F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645239" cy="1524000"/>
          </a:xfrm>
        </p:spPr>
        <p:txBody>
          <a:bodyPr>
            <a:normAutofit/>
          </a:bodyPr>
          <a:lstStyle/>
          <a:p>
            <a:r>
              <a:rPr lang="en-US" sz="3600" err="1"/>
              <a:t>Razlozi</a:t>
            </a:r>
            <a:r>
              <a:rPr lang="en-US" sz="3600" dirty="0"/>
              <a:t> </a:t>
            </a:r>
            <a:r>
              <a:rPr lang="en-US" sz="3600" err="1"/>
              <a:t>korištenja</a:t>
            </a:r>
            <a:r>
              <a:rPr lang="en-US" sz="3600" dirty="0"/>
              <a:t> </a:t>
            </a:r>
            <a:r>
              <a:rPr lang="en-US" sz="3600" err="1"/>
              <a:t>računala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01494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headphones with icons around it&#10;&#10;Description automatically generated">
            <a:extLst>
              <a:ext uri="{FF2B5EF4-FFF2-40B4-BE49-F238E27FC236}">
                <a16:creationId xmlns:a16="http://schemas.microsoft.com/office/drawing/2014/main" id="{C7AE4755-EC9F-06E3-A733-962948F20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7" r="18693" b="-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270BE-D6AD-70D5-68C1-0B1E4127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err="1">
                <a:solidFill>
                  <a:schemeClr val="tx1"/>
                </a:solidFill>
              </a:rPr>
              <a:t>Pisanje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err="1">
                <a:solidFill>
                  <a:schemeClr val="tx1"/>
                </a:solidFill>
              </a:rPr>
              <a:t>računanje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err="1">
                <a:solidFill>
                  <a:schemeClr val="tx1"/>
                </a:solidFill>
              </a:rPr>
              <a:t>dizajniranje</a:t>
            </a: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000" err="1">
                <a:solidFill>
                  <a:schemeClr val="tx1"/>
                </a:solidFill>
              </a:rPr>
              <a:t>Animacije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err="1">
                <a:solidFill>
                  <a:schemeClr val="tx1"/>
                </a:solidFill>
              </a:rPr>
              <a:t>izrada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filmova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err="1">
                <a:solidFill>
                  <a:schemeClr val="tx1"/>
                </a:solidFill>
              </a:rPr>
              <a:t>spotova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sz="2000" err="1">
                <a:solidFill>
                  <a:schemeClr val="tx1"/>
                </a:solidFill>
              </a:rPr>
              <a:t>Komunikacija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err="1">
                <a:solidFill>
                  <a:schemeClr val="tx1"/>
                </a:solidFill>
              </a:rPr>
              <a:t>društvene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mreže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sz="2000" err="1">
                <a:solidFill>
                  <a:schemeClr val="tx1"/>
                </a:solidFill>
              </a:rPr>
              <a:t>Elektroničko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poslovanje</a:t>
            </a:r>
            <a:r>
              <a:rPr lang="en-US" sz="2000" dirty="0">
                <a:solidFill>
                  <a:schemeClr val="tx1"/>
                </a:solidFill>
              </a:rPr>
              <a:t> (internet </a:t>
            </a:r>
            <a:r>
              <a:rPr lang="en-US" sz="2000" err="1">
                <a:solidFill>
                  <a:schemeClr val="tx1"/>
                </a:solidFill>
              </a:rPr>
              <a:t>bankarstvo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sz="2000" err="1">
                <a:solidFill>
                  <a:schemeClr val="tx1"/>
                </a:solidFill>
              </a:rPr>
              <a:t>Trgovanje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</a:rPr>
              <a:t>Baze </a:t>
            </a:r>
            <a:r>
              <a:rPr lang="en-US" sz="2000" err="1">
                <a:solidFill>
                  <a:schemeClr val="tx1"/>
                </a:solidFill>
              </a:rPr>
              <a:t>podataka</a:t>
            </a: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000" err="1">
                <a:solidFill>
                  <a:schemeClr val="tx1"/>
                </a:solidFill>
              </a:rPr>
              <a:t>Nadzor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sustava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err="1">
                <a:solidFill>
                  <a:schemeClr val="tx1"/>
                </a:solidFill>
              </a:rPr>
              <a:t>upravljanje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daljinu</a:t>
            </a: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000" err="1">
                <a:solidFill>
                  <a:schemeClr val="tx1"/>
                </a:solidFill>
              </a:rPr>
              <a:t>Učenje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err="1">
                <a:solidFill>
                  <a:schemeClr val="tx1"/>
                </a:solidFill>
              </a:rPr>
              <a:t>provjere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znanja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77F6D-B231-CC45-3792-83C0708C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600" err="1"/>
              <a:t>Primjene</a:t>
            </a:r>
            <a:r>
              <a:rPr lang="en-US" sz="3600" dirty="0"/>
              <a:t> </a:t>
            </a:r>
            <a:r>
              <a:rPr lang="en-US" sz="3600" err="1"/>
              <a:t>računala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6779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FC6F62-FEC6-45C4-B697-39FDA62A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1764D2F3-0DA6-2741-FE3D-038A89621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" r="13101"/>
          <a:stretch/>
        </p:blipFill>
        <p:spPr>
          <a:xfrm>
            <a:off x="762000" y="762001"/>
            <a:ext cx="4572000" cy="5334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7210F-BCFD-46C1-9A2C-3717368B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96BB9F-FD85-4689-A888-9A5AA0A1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2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545FC7-27EF-4BF9-A88F-35F089DF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D291-C8FD-DC97-B441-1FF15342D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029" y="2286000"/>
            <a:ext cx="6203322" cy="38100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Računalo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pokrećemo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upravljamo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pomoću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tipkovnice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miša</a:t>
            </a:r>
            <a:endParaRPr lang="en-US" sz="220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15000"/>
              </a:lnSpc>
            </a:pP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Računalo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izmjenjuje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električne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signale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po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točno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utvrđenim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pravilima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koje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određuje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program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građa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računala</a:t>
            </a:r>
            <a:endParaRPr lang="en-US" sz="220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Električni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signali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(1-vodi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struju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0-ne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vodi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struju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220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Podaci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se 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zapisuju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u 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memoriju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računala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u 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binarnom</a:t>
            </a: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200" err="1">
                <a:solidFill>
                  <a:schemeClr val="tx1"/>
                </a:solidFill>
                <a:ea typeface="+mn-lt"/>
                <a:cs typeface="+mn-lt"/>
              </a:rPr>
              <a:t>obliku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B9E3C-78B8-77F4-A418-AC4F3E5E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600" dirty="0" err="1"/>
              <a:t>Binarno</a:t>
            </a:r>
            <a:r>
              <a:rPr lang="en-US" sz="3600" dirty="0"/>
              <a:t> </a:t>
            </a:r>
            <a:r>
              <a:rPr lang="en-US" sz="3600" dirty="0" err="1"/>
              <a:t>računalo</a:t>
            </a:r>
          </a:p>
        </p:txBody>
      </p:sp>
    </p:spTree>
    <p:extLst>
      <p:ext uri="{BB962C8B-B14F-4D97-AF65-F5344CB8AC3E}">
        <p14:creationId xmlns:p14="http://schemas.microsoft.com/office/powerpoint/2010/main" val="231761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Content Placeholder 3" descr="A blue and white binary code&#10;&#10;Description automatically generated">
            <a:extLst>
              <a:ext uri="{FF2B5EF4-FFF2-40B4-BE49-F238E27FC236}">
                <a16:creationId xmlns:a16="http://schemas.microsoft.com/office/drawing/2014/main" id="{C8E48A82-B5A1-3405-32AD-103ABD196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6451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1608" y="311727"/>
            <a:ext cx="6130391" cy="654627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B2A95-E307-8497-9574-0B11532F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2299787"/>
            <a:ext cx="3810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Slika zapisana binarno</a:t>
            </a:r>
          </a:p>
        </p:txBody>
      </p:sp>
    </p:spTree>
    <p:extLst>
      <p:ext uri="{BB962C8B-B14F-4D97-AF65-F5344CB8AC3E}">
        <p14:creationId xmlns:p14="http://schemas.microsoft.com/office/powerpoint/2010/main" val="57208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FC6F62-FEC6-45C4-B697-39FDA62A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person taking a picture with a camera&#10;&#10;Description automatically generated">
            <a:extLst>
              <a:ext uri="{FF2B5EF4-FFF2-40B4-BE49-F238E27FC236}">
                <a16:creationId xmlns:a16="http://schemas.microsoft.com/office/drawing/2014/main" id="{85419397-4E5E-4DB0-DD4B-DB24363A5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7"/>
          <a:stretch/>
        </p:blipFill>
        <p:spPr>
          <a:xfrm>
            <a:off x="762000" y="762001"/>
            <a:ext cx="4572000" cy="5334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7210F-BCFD-46C1-9A2C-3717368B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96BB9F-FD85-4689-A888-9A5AA0A1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545FC7-27EF-4BF9-A88F-35F089DF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AA8F2-B416-E139-5FBD-414E1059F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816957" cy="43895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err="1">
                <a:solidFill>
                  <a:schemeClr val="tx1"/>
                </a:solidFill>
              </a:rPr>
              <a:t>Rezolucija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npr</a:t>
            </a:r>
            <a:r>
              <a:rPr lang="en-US" sz="2000" dirty="0">
                <a:solidFill>
                  <a:schemeClr val="tx1"/>
                </a:solidFill>
              </a:rPr>
              <a:t>.:   1200x800=960 000 </a:t>
            </a:r>
            <a:r>
              <a:rPr lang="en-US" sz="2000" err="1">
                <a:solidFill>
                  <a:schemeClr val="tx1"/>
                </a:solidFill>
              </a:rPr>
              <a:t>pixela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000" err="1">
                <a:solidFill>
                  <a:schemeClr val="tx1"/>
                </a:solidFill>
              </a:rPr>
              <a:t>Svaki</a:t>
            </a:r>
            <a:r>
              <a:rPr lang="en-US" sz="2000" dirty="0">
                <a:solidFill>
                  <a:schemeClr val="tx1"/>
                </a:solidFill>
              </a:rPr>
              <a:t> pixel </a:t>
            </a:r>
            <a:r>
              <a:rPr lang="en-US" sz="2000" err="1">
                <a:solidFill>
                  <a:schemeClr val="tx1"/>
                </a:solidFill>
              </a:rPr>
              <a:t>ima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15000"/>
              </a:lnSpc>
            </a:pPr>
            <a:r>
              <a:rPr lang="en-US" sz="1800" dirty="0">
                <a:solidFill>
                  <a:schemeClr val="tx1"/>
                </a:solidFill>
              </a:rPr>
              <a:t>X </a:t>
            </a:r>
            <a:r>
              <a:rPr lang="en-US" sz="1800" err="1">
                <a:solidFill>
                  <a:schemeClr val="tx1"/>
                </a:solidFill>
              </a:rPr>
              <a:t>koordinatu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err="1">
                <a:solidFill>
                  <a:schemeClr val="tx1"/>
                </a:solidFill>
              </a:rPr>
              <a:t>npr</a:t>
            </a:r>
            <a:r>
              <a:rPr lang="en-US" sz="1800" dirty="0">
                <a:solidFill>
                  <a:schemeClr val="tx1"/>
                </a:solidFill>
              </a:rPr>
              <a:t>.  1001011101111...</a:t>
            </a:r>
          </a:p>
          <a:p>
            <a:pPr lvl="1">
              <a:lnSpc>
                <a:spcPct val="115000"/>
              </a:lnSpc>
            </a:pPr>
            <a:r>
              <a:rPr lang="en-US" sz="1800" dirty="0">
                <a:solidFill>
                  <a:schemeClr val="tx1"/>
                </a:solidFill>
              </a:rPr>
              <a:t>Y </a:t>
            </a:r>
            <a:r>
              <a:rPr lang="en-US" sz="1800" err="1">
                <a:solidFill>
                  <a:schemeClr val="tx1"/>
                </a:solidFill>
              </a:rPr>
              <a:t>koordinatu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err="1">
                <a:solidFill>
                  <a:schemeClr val="tx1"/>
                </a:solidFill>
              </a:rPr>
              <a:t>npr</a:t>
            </a:r>
            <a:r>
              <a:rPr lang="en-US" sz="1800" dirty="0">
                <a:solidFill>
                  <a:schemeClr val="tx1"/>
                </a:solidFill>
              </a:rPr>
              <a:t>.   1100001100000...</a:t>
            </a:r>
          </a:p>
          <a:p>
            <a:pPr lvl="1">
              <a:lnSpc>
                <a:spcPct val="115000"/>
              </a:lnSpc>
            </a:pPr>
            <a:r>
              <a:rPr lang="en-US" sz="1800" err="1">
                <a:solidFill>
                  <a:schemeClr val="tx1"/>
                </a:solidFill>
              </a:rPr>
              <a:t>Boju</a:t>
            </a:r>
            <a:r>
              <a:rPr lang="en-US" sz="1800" dirty="0">
                <a:solidFill>
                  <a:schemeClr val="tx1"/>
                </a:solidFill>
              </a:rPr>
              <a:t>, RGB paleta </a:t>
            </a:r>
            <a:r>
              <a:rPr lang="en-US" sz="1800" err="1">
                <a:solidFill>
                  <a:schemeClr val="tx1"/>
                </a:solidFill>
              </a:rPr>
              <a:t>boja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err="1">
                <a:solidFill>
                  <a:schemeClr val="tx1"/>
                </a:solidFill>
              </a:rPr>
              <a:t>npr</a:t>
            </a:r>
            <a:r>
              <a:rPr lang="en-US" sz="1800" dirty="0">
                <a:solidFill>
                  <a:schemeClr val="tx1"/>
                </a:solidFill>
              </a:rPr>
              <a:t>. 12, 200, 151 </a:t>
            </a:r>
            <a:r>
              <a:rPr lang="en-US" sz="1800" err="1">
                <a:solidFill>
                  <a:schemeClr val="tx1"/>
                </a:solidFill>
              </a:rPr>
              <a:t>tj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err="1">
                <a:solidFill>
                  <a:schemeClr val="tx1"/>
                </a:solidFill>
              </a:rPr>
              <a:t>binarno</a:t>
            </a:r>
            <a:r>
              <a:rPr lang="en-US" sz="1800" dirty="0">
                <a:solidFill>
                  <a:schemeClr val="tx1"/>
                </a:solidFill>
              </a:rPr>
              <a:t> 00001100, 11001000, 10010111</a:t>
            </a:r>
          </a:p>
          <a:p>
            <a:pPr>
              <a:lnSpc>
                <a:spcPct val="115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Slika</a:t>
            </a:r>
            <a:r>
              <a:rPr lang="en-US" sz="2000" dirty="0">
                <a:solidFill>
                  <a:schemeClr val="tx1"/>
                </a:solidFill>
              </a:rPr>
              <a:t> je u </a:t>
            </a:r>
            <a:r>
              <a:rPr lang="en-US" sz="2000" dirty="0" err="1">
                <a:solidFill>
                  <a:schemeClr val="tx1"/>
                </a:solidFill>
              </a:rPr>
              <a:t>memoriji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računala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zapisana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binarno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npr</a:t>
            </a:r>
            <a:r>
              <a:rPr lang="en-US" sz="2000" dirty="0">
                <a:solidFill>
                  <a:schemeClr val="tx1"/>
                </a:solidFill>
              </a:rPr>
              <a:t>.  101011101111000011000000000 0110011001000100101111111110001 0110100101100100011100001110100 01111011110111111000101101001...</a:t>
            </a:r>
          </a:p>
          <a:p>
            <a:pPr>
              <a:lnSpc>
                <a:spcPct val="115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7D494-EF76-3A38-FB5B-0C4A3D01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 err="1"/>
              <a:t>Slika</a:t>
            </a:r>
            <a:r>
              <a:rPr lang="en-US" sz="3200" dirty="0"/>
              <a:t> </a:t>
            </a:r>
            <a:r>
              <a:rPr lang="en-US" sz="3200" dirty="0" err="1"/>
              <a:t>zapisana</a:t>
            </a:r>
            <a:r>
              <a:rPr lang="en-US" sz="3200" dirty="0"/>
              <a:t> </a:t>
            </a:r>
            <a:r>
              <a:rPr lang="en-US" sz="3200" dirty="0" err="1"/>
              <a:t>binarno</a:t>
            </a:r>
          </a:p>
        </p:txBody>
      </p:sp>
    </p:spTree>
    <p:extLst>
      <p:ext uri="{BB962C8B-B14F-4D97-AF65-F5344CB8AC3E}">
        <p14:creationId xmlns:p14="http://schemas.microsoft.com/office/powerpoint/2010/main" val="76032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A904-3983-10F1-E968-35E757B9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Binarna</a:t>
            </a:r>
            <a:r>
              <a:rPr lang="en-US" dirty="0"/>
              <a:t> </a:t>
            </a:r>
            <a:r>
              <a:rPr lang="en-US" dirty="0" err="1"/>
              <a:t>pohrana</a:t>
            </a:r>
            <a:r>
              <a:rPr lang="en-US" dirty="0"/>
              <a:t> u </a:t>
            </a:r>
            <a:r>
              <a:rPr lang="en-US" dirty="0" err="1"/>
              <a:t>memoriji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53FAB-58A5-05C5-CB60-DABA72913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 </a:t>
            </a:r>
            <a:r>
              <a:rPr lang="en-US" dirty="0" err="1">
                <a:solidFill>
                  <a:schemeClr val="tx1"/>
                </a:solidFill>
              </a:rPr>
              <a:t>memoriju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računala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može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spremiti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binarnom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obliku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Slike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videa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Slova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 err="1">
                <a:solidFill>
                  <a:schemeClr val="tx1"/>
                </a:solidFill>
              </a:rPr>
              <a:t>brojevi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ostali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znakovi</a:t>
            </a:r>
            <a:r>
              <a:rPr lang="en-US" dirty="0">
                <a:solidFill>
                  <a:schemeClr val="tx1"/>
                </a:solidFill>
              </a:rPr>
              <a:t> (ASCII </a:t>
            </a:r>
            <a:r>
              <a:rPr lang="en-US" dirty="0" err="1">
                <a:solidFill>
                  <a:schemeClr val="tx1"/>
                </a:solidFill>
              </a:rPr>
              <a:t>tablica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Pozicija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miša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na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ekranu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određena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je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brojčanom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koordinatom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!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Kad </a:t>
            </a:r>
            <a:r>
              <a:rPr lang="en-US" err="1">
                <a:solidFill>
                  <a:schemeClr val="tx1"/>
                </a:solidFill>
              </a:rPr>
              <a:t>upravljamo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računalom</a:t>
            </a:r>
            <a:r>
              <a:rPr lang="en-US" dirty="0">
                <a:solidFill>
                  <a:schemeClr val="tx1"/>
                </a:solidFill>
              </a:rPr>
              <a:t> ne </a:t>
            </a:r>
            <a:r>
              <a:rPr lang="en-US" err="1">
                <a:solidFill>
                  <a:schemeClr val="tx1"/>
                </a:solidFill>
              </a:rPr>
              <a:t>vodimo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računa</a:t>
            </a:r>
            <a:r>
              <a:rPr lang="en-US" dirty="0">
                <a:solidFill>
                  <a:schemeClr val="tx1"/>
                </a:solidFill>
              </a:rPr>
              <a:t> o tome</a:t>
            </a:r>
          </a:p>
          <a:p>
            <a:r>
              <a:rPr lang="en-US" dirty="0">
                <a:solidFill>
                  <a:schemeClr val="tx1"/>
                </a:solidFill>
              </a:rPr>
              <a:t>GUI (</a:t>
            </a:r>
            <a:r>
              <a:rPr lang="en-US" err="1">
                <a:solidFill>
                  <a:schemeClr val="tx1"/>
                </a:solidFill>
              </a:rPr>
              <a:t>grafičko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korisničko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sučelje</a:t>
            </a:r>
            <a:r>
              <a:rPr lang="en-US" dirty="0">
                <a:solidFill>
                  <a:schemeClr val="tx1"/>
                </a:solidFill>
              </a:rPr>
              <a:t>) - </a:t>
            </a:r>
            <a:r>
              <a:rPr lang="en-US" err="1">
                <a:solidFill>
                  <a:schemeClr val="tx1"/>
                </a:solidFill>
              </a:rPr>
              <a:t>grafička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kartica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monitor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9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8FA6-1249-7947-5A78-2017B006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0 </a:t>
            </a:r>
            <a:r>
              <a:rPr lang="en-US" dirty="0" err="1"/>
              <a:t>i</a:t>
            </a:r>
            <a:r>
              <a:rPr lang="en-US" dirty="0"/>
              <a:t> 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6E43-BD09-4E49-E21D-FF43F2C44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607971"/>
            <a:ext cx="10668000" cy="34961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Današnja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tehnologija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pamti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prenosi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najbrže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najsigurnije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binarni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podatak</a:t>
            </a:r>
            <a:endParaRPr lang="en-US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Binarni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logički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sklop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ima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2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stanja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(0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nema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struje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, 1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ima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struje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1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čip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može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procesirati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brojeve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sa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64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binarne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znamenke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za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manje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od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mikrosekunde</a:t>
            </a:r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4" name="Picture 3" descr="A bar code with numbers&#10;&#10;Description automatically generated">
            <a:extLst>
              <a:ext uri="{FF2B5EF4-FFF2-40B4-BE49-F238E27FC236}">
                <a16:creationId xmlns:a16="http://schemas.microsoft.com/office/drawing/2014/main" id="{0E95589C-5E1E-ADA6-C16D-97D5ABF7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937" y="382342"/>
            <a:ext cx="2827985" cy="18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402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_2SEEDS">
      <a:dk1>
        <a:srgbClr val="000000"/>
      </a:dk1>
      <a:lt1>
        <a:srgbClr val="FFFFFF"/>
      </a:lt1>
      <a:dk2>
        <a:srgbClr val="33261D"/>
      </a:dk2>
      <a:lt2>
        <a:srgbClr val="E4E8E2"/>
      </a:lt2>
      <a:accent1>
        <a:srgbClr val="941AD2"/>
      </a:accent1>
      <a:accent2>
        <a:srgbClr val="592CE4"/>
      </a:accent2>
      <a:accent3>
        <a:srgbClr val="E42CD5"/>
      </a:accent3>
      <a:accent4>
        <a:srgbClr val="81B416"/>
      </a:accent4>
      <a:accent5>
        <a:srgbClr val="4CBB24"/>
      </a:accent5>
      <a:accent6>
        <a:srgbClr val="17BB30"/>
      </a:accent6>
      <a:hlink>
        <a:srgbClr val="519130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PebbleVTI</vt:lpstr>
      <vt:lpstr>Kako radi računalo?</vt:lpstr>
      <vt:lpstr>Hardware + Software</vt:lpstr>
      <vt:lpstr>Razlozi korištenja računala</vt:lpstr>
      <vt:lpstr>Primjene računala</vt:lpstr>
      <vt:lpstr>Binarno računalo</vt:lpstr>
      <vt:lpstr>Slika zapisana binarno</vt:lpstr>
      <vt:lpstr>Slika zapisana binarno</vt:lpstr>
      <vt:lpstr>Binarna pohrana u memoriji</vt:lpstr>
      <vt:lpstr>Zašto 0 i 1?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212</cp:revision>
  <dcterms:created xsi:type="dcterms:W3CDTF">2023-09-12T07:10:16Z</dcterms:created>
  <dcterms:modified xsi:type="dcterms:W3CDTF">2023-09-13T11:02:50Z</dcterms:modified>
</cp:coreProperties>
</file>